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Montserrat"/>
      <p:regular r:id="rId40"/>
      <p:bold r:id="rId41"/>
      <p:italic r:id="rId42"/>
      <p:boldItalic r:id="rId43"/>
    </p:embeddedFont>
    <p:embeddedFont>
      <p:font typeface="Montserrat Medium"/>
      <p:regular r:id="rId44"/>
      <p:bold r:id="rId45"/>
      <p:italic r:id="rId46"/>
      <p:boldItalic r:id="rId47"/>
    </p:embeddedFont>
    <p:embeddedFont>
      <p:font typeface="Montserrat Light"/>
      <p:regular r:id="rId48"/>
      <p:bold r:id="rId49"/>
      <p:italic r:id="rId50"/>
      <p:boldItalic r:id="rId51"/>
    </p:embeddedFont>
    <p:embeddedFont>
      <p:font typeface="Average"/>
      <p:regular r:id="rId52"/>
    </p:embeddedFont>
    <p:embeddedFont>
      <p:font typeface="Oswald"/>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15A2D1-94F9-4A76-801D-6F9BE81D9146}">
  <a:tblStyle styleId="{8015A2D1-94F9-4A76-801D-6F9BE81D91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MontserratMedium-regular.fntdata"/><Relationship Id="rId43" Type="http://schemas.openxmlformats.org/officeDocument/2006/relationships/font" Target="fonts/Montserrat-boldItalic.fntdata"/><Relationship Id="rId46" Type="http://schemas.openxmlformats.org/officeDocument/2006/relationships/font" Target="fonts/MontserratMedium-italic.fntdata"/><Relationship Id="rId45"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Light-regular.fntdata"/><Relationship Id="rId47" Type="http://schemas.openxmlformats.org/officeDocument/2006/relationships/font" Target="fonts/MontserratMedium-boldItalic.fntdata"/><Relationship Id="rId49" Type="http://schemas.openxmlformats.org/officeDocument/2006/relationships/font" Target="fonts/Montserrat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Light-boldItalic.fntdata"/><Relationship Id="rId50" Type="http://schemas.openxmlformats.org/officeDocument/2006/relationships/font" Target="fonts/MontserratLight-italic.fntdata"/><Relationship Id="rId53" Type="http://schemas.openxmlformats.org/officeDocument/2006/relationships/font" Target="fonts/Oswald-regular.fntdata"/><Relationship Id="rId52" Type="http://schemas.openxmlformats.org/officeDocument/2006/relationships/font" Target="fonts/Average-regular.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Oswald-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ea822961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ea822961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774b62f3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774b62f3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774b62f3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774b62f3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774b62f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774b62f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485dd65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485dd65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e485dd65e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e485dd65e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e485dd65e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e485dd65e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485dd65e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485dd65e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485dd65e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e485dd65e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485dd65e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485dd65e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485dd65e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485dd65e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ea822961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ea822961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774b62f3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774b62f3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485dd65e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485dd65e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485dd65e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e485dd65e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485dd65e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485dd65e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485dd65e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485dd65e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774b62f3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774b62f3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485dd65e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e485dd65e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e485dd65e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e485dd65e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485dd65e1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e485dd65e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774b62f3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e774b62f3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ea822961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ea822961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485dd65e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e485dd65e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485dd65e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e485dd65e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485dd65e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485dd65e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e485dd65e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e485dd65e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ea822961a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ea822961a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774b62f3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774b62f3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774b62f3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774b62f3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774b62f3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774b62f3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774b62f3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774b62f3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774b62f3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774b62f3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40058" y="1258475"/>
            <a:ext cx="7801500" cy="17301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 name="Google Shape;12;p2"/>
          <p:cNvSpPr txBox="1"/>
          <p:nvPr>
            <p:ph idx="1" type="subTitle"/>
          </p:nvPr>
        </p:nvSpPr>
        <p:spPr>
          <a:xfrm>
            <a:off x="340050" y="2977476"/>
            <a:ext cx="78015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Font typeface="Montserrat Light"/>
              <a:buNone/>
              <a:defRPr>
                <a:latin typeface="Montserrat Light"/>
                <a:ea typeface="Montserrat Light"/>
                <a:cs typeface="Montserrat Light"/>
                <a:sym typeface="Montserrat Light"/>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3" name="Google Shape;13;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379875" y="4172374"/>
            <a:ext cx="2351375" cy="589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FFFFFF"/>
        </a:solidFill>
      </p:bgPr>
    </p:bg>
    <p:spTree>
      <p:nvGrpSpPr>
        <p:cNvPr id="53" name="Shape 53"/>
        <p:cNvGrpSpPr/>
        <p:nvPr/>
      </p:nvGrpSpPr>
      <p:grpSpPr>
        <a:xfrm>
          <a:off x="0" y="0"/>
          <a:ext cx="0" cy="0"/>
          <a:chOff x="0" y="0"/>
          <a:chExt cx="0" cy="0"/>
        </a:xfrm>
      </p:grpSpPr>
      <p:sp>
        <p:nvSpPr>
          <p:cNvPr id="54" name="Google Shape;54;p11"/>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rgbClr val="034D77"/>
              </a:buClr>
              <a:buSzPts val="4800"/>
              <a:buNone/>
              <a:defRPr sz="4800">
                <a:solidFill>
                  <a:srgbClr val="034D77"/>
                </a:solidFill>
              </a:defRPr>
            </a:lvl1pPr>
            <a:lvl2pPr lvl="1">
              <a:spcBef>
                <a:spcPts val="0"/>
              </a:spcBef>
              <a:spcAft>
                <a:spcPts val="0"/>
              </a:spcAft>
              <a:buClr>
                <a:srgbClr val="034D77"/>
              </a:buClr>
              <a:buSzPts val="4800"/>
              <a:buNone/>
              <a:defRPr sz="4800">
                <a:solidFill>
                  <a:srgbClr val="034D77"/>
                </a:solidFill>
              </a:defRPr>
            </a:lvl2pPr>
            <a:lvl3pPr lvl="2">
              <a:spcBef>
                <a:spcPts val="0"/>
              </a:spcBef>
              <a:spcAft>
                <a:spcPts val="0"/>
              </a:spcAft>
              <a:buClr>
                <a:srgbClr val="034D77"/>
              </a:buClr>
              <a:buSzPts val="4800"/>
              <a:buNone/>
              <a:defRPr sz="4800">
                <a:solidFill>
                  <a:srgbClr val="034D77"/>
                </a:solidFill>
              </a:defRPr>
            </a:lvl3pPr>
            <a:lvl4pPr lvl="3">
              <a:spcBef>
                <a:spcPts val="0"/>
              </a:spcBef>
              <a:spcAft>
                <a:spcPts val="0"/>
              </a:spcAft>
              <a:buClr>
                <a:srgbClr val="034D77"/>
              </a:buClr>
              <a:buSzPts val="4800"/>
              <a:buNone/>
              <a:defRPr sz="4800">
                <a:solidFill>
                  <a:srgbClr val="034D77"/>
                </a:solidFill>
              </a:defRPr>
            </a:lvl4pPr>
            <a:lvl5pPr lvl="4">
              <a:spcBef>
                <a:spcPts val="0"/>
              </a:spcBef>
              <a:spcAft>
                <a:spcPts val="0"/>
              </a:spcAft>
              <a:buClr>
                <a:srgbClr val="034D77"/>
              </a:buClr>
              <a:buSzPts val="4800"/>
              <a:buNone/>
              <a:defRPr sz="4800">
                <a:solidFill>
                  <a:srgbClr val="034D77"/>
                </a:solidFill>
              </a:defRPr>
            </a:lvl5pPr>
            <a:lvl6pPr lvl="5">
              <a:spcBef>
                <a:spcPts val="0"/>
              </a:spcBef>
              <a:spcAft>
                <a:spcPts val="0"/>
              </a:spcAft>
              <a:buClr>
                <a:srgbClr val="034D77"/>
              </a:buClr>
              <a:buSzPts val="4800"/>
              <a:buNone/>
              <a:defRPr sz="4800">
                <a:solidFill>
                  <a:srgbClr val="034D77"/>
                </a:solidFill>
              </a:defRPr>
            </a:lvl6pPr>
            <a:lvl7pPr lvl="6">
              <a:spcBef>
                <a:spcPts val="0"/>
              </a:spcBef>
              <a:spcAft>
                <a:spcPts val="0"/>
              </a:spcAft>
              <a:buClr>
                <a:srgbClr val="034D77"/>
              </a:buClr>
              <a:buSzPts val="4800"/>
              <a:buNone/>
              <a:defRPr sz="4800">
                <a:solidFill>
                  <a:srgbClr val="034D77"/>
                </a:solidFill>
              </a:defRPr>
            </a:lvl7pPr>
            <a:lvl8pPr lvl="7">
              <a:spcBef>
                <a:spcPts val="0"/>
              </a:spcBef>
              <a:spcAft>
                <a:spcPts val="0"/>
              </a:spcAft>
              <a:buClr>
                <a:srgbClr val="034D77"/>
              </a:buClr>
              <a:buSzPts val="4800"/>
              <a:buNone/>
              <a:defRPr sz="4800">
                <a:solidFill>
                  <a:srgbClr val="034D77"/>
                </a:solidFill>
              </a:defRPr>
            </a:lvl8pPr>
            <a:lvl9pPr lvl="8">
              <a:spcBef>
                <a:spcPts val="0"/>
              </a:spcBef>
              <a:spcAft>
                <a:spcPts val="0"/>
              </a:spcAft>
              <a:buClr>
                <a:srgbClr val="034D77"/>
              </a:buClr>
              <a:buSzPts val="4800"/>
              <a:buNone/>
              <a:defRPr sz="4800">
                <a:solidFill>
                  <a:srgbClr val="034D77"/>
                </a:solidFill>
              </a:defRPr>
            </a:lvl9pPr>
          </a:lstStyle>
          <a:p/>
        </p:txBody>
      </p:sp>
      <p:sp>
        <p:nvSpPr>
          <p:cNvPr id="55" name="Google Shape;55;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1"/>
          <p:cNvPicPr preferRelativeResize="0"/>
          <p:nvPr/>
        </p:nvPicPr>
        <p:blipFill>
          <a:blip r:embed="rId2">
            <a:alphaModFix/>
          </a:blip>
          <a:stretch>
            <a:fillRect/>
          </a:stretch>
        </p:blipFill>
        <p:spPr>
          <a:xfrm>
            <a:off x="464104" y="4656350"/>
            <a:ext cx="449876" cy="449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2"/>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1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0" name="Google Shape;60;p1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 name="Google Shape;61;p1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62" name="Google Shape;62;p1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rgbClr val="434343"/>
              </a:buClr>
              <a:buSzPts val="1800"/>
              <a:buChar char="●"/>
              <a:defRPr>
                <a:solidFill>
                  <a:srgbClr val="434343"/>
                </a:solidFill>
              </a:defRPr>
            </a:lvl1pPr>
            <a:lvl2pPr indent="-317500" lvl="1" marL="914400">
              <a:spcBef>
                <a:spcPts val="1600"/>
              </a:spcBef>
              <a:spcAft>
                <a:spcPts val="0"/>
              </a:spcAft>
              <a:buClr>
                <a:srgbClr val="434343"/>
              </a:buClr>
              <a:buSzPts val="1400"/>
              <a:buChar char="○"/>
              <a:defRPr>
                <a:solidFill>
                  <a:srgbClr val="434343"/>
                </a:solidFill>
              </a:defRPr>
            </a:lvl2pPr>
            <a:lvl3pPr indent="-317500" lvl="2" marL="1371600">
              <a:spcBef>
                <a:spcPts val="1600"/>
              </a:spcBef>
              <a:spcAft>
                <a:spcPts val="0"/>
              </a:spcAft>
              <a:buClr>
                <a:srgbClr val="434343"/>
              </a:buClr>
              <a:buSzPts val="1400"/>
              <a:buChar char="■"/>
              <a:defRPr>
                <a:solidFill>
                  <a:srgbClr val="434343"/>
                </a:solidFill>
              </a:defRPr>
            </a:lvl3pPr>
            <a:lvl4pPr indent="-317500" lvl="3" marL="1828800">
              <a:spcBef>
                <a:spcPts val="1600"/>
              </a:spcBef>
              <a:spcAft>
                <a:spcPts val="0"/>
              </a:spcAft>
              <a:buClr>
                <a:srgbClr val="434343"/>
              </a:buClr>
              <a:buSzPts val="1400"/>
              <a:buChar char="●"/>
              <a:defRPr>
                <a:solidFill>
                  <a:srgbClr val="434343"/>
                </a:solidFill>
              </a:defRPr>
            </a:lvl4pPr>
            <a:lvl5pPr indent="-317500" lvl="4" marL="2286000">
              <a:spcBef>
                <a:spcPts val="1600"/>
              </a:spcBef>
              <a:spcAft>
                <a:spcPts val="0"/>
              </a:spcAft>
              <a:buClr>
                <a:srgbClr val="434343"/>
              </a:buClr>
              <a:buSzPts val="1400"/>
              <a:buChar char="○"/>
              <a:defRPr>
                <a:solidFill>
                  <a:srgbClr val="434343"/>
                </a:solidFill>
              </a:defRPr>
            </a:lvl5pPr>
            <a:lvl6pPr indent="-317500" lvl="5" marL="2743200">
              <a:spcBef>
                <a:spcPts val="1600"/>
              </a:spcBef>
              <a:spcAft>
                <a:spcPts val="0"/>
              </a:spcAft>
              <a:buClr>
                <a:srgbClr val="434343"/>
              </a:buClr>
              <a:buSzPts val="1400"/>
              <a:buChar char="■"/>
              <a:defRPr>
                <a:solidFill>
                  <a:srgbClr val="434343"/>
                </a:solidFill>
              </a:defRPr>
            </a:lvl6pPr>
            <a:lvl7pPr indent="-317500" lvl="6" marL="3200400">
              <a:spcBef>
                <a:spcPts val="1600"/>
              </a:spcBef>
              <a:spcAft>
                <a:spcPts val="0"/>
              </a:spcAft>
              <a:buClr>
                <a:srgbClr val="434343"/>
              </a:buClr>
              <a:buSzPts val="1400"/>
              <a:buChar char="●"/>
              <a:defRPr>
                <a:solidFill>
                  <a:srgbClr val="434343"/>
                </a:solidFill>
              </a:defRPr>
            </a:lvl7pPr>
            <a:lvl8pPr indent="-317500" lvl="7" marL="3657600">
              <a:spcBef>
                <a:spcPts val="1600"/>
              </a:spcBef>
              <a:spcAft>
                <a:spcPts val="0"/>
              </a:spcAft>
              <a:buClr>
                <a:srgbClr val="434343"/>
              </a:buClr>
              <a:buSzPts val="1400"/>
              <a:buChar char="○"/>
              <a:defRPr>
                <a:solidFill>
                  <a:srgbClr val="434343"/>
                </a:solidFill>
              </a:defRPr>
            </a:lvl8pPr>
            <a:lvl9pPr indent="-317500" lvl="8" marL="4114800">
              <a:spcBef>
                <a:spcPts val="1600"/>
              </a:spcBef>
              <a:spcAft>
                <a:spcPts val="1600"/>
              </a:spcAft>
              <a:buClr>
                <a:srgbClr val="434343"/>
              </a:buClr>
              <a:buSzPts val="1400"/>
              <a:buChar char="■"/>
              <a:defRPr>
                <a:solidFill>
                  <a:srgbClr val="434343"/>
                </a:solidFill>
              </a:defRPr>
            </a:lvl9pPr>
          </a:lstStyle>
          <a:p/>
        </p:txBody>
      </p:sp>
      <p:sp>
        <p:nvSpPr>
          <p:cNvPr id="63" name="Google Shape;63;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2"/>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sp>
        <p:nvSpPr>
          <p:cNvPr id="66" name="Google Shape;66;p13"/>
          <p:cNvSpPr txBox="1"/>
          <p:nvPr>
            <p:ph idx="1" type="body"/>
          </p:nvPr>
        </p:nvSpPr>
        <p:spPr>
          <a:xfrm>
            <a:off x="464100" y="4078175"/>
            <a:ext cx="59988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Montserrat"/>
              <a:buNone/>
              <a:defRPr sz="2100">
                <a:solidFill>
                  <a:schemeClr val="dk1"/>
                </a:solidFill>
                <a:latin typeface="Montserrat"/>
                <a:ea typeface="Montserrat"/>
                <a:cs typeface="Montserrat"/>
                <a:sym typeface="Montserrat"/>
              </a:defRPr>
            </a:lvl1pPr>
          </a:lstStyle>
          <a:p/>
        </p:txBody>
      </p:sp>
      <p:sp>
        <p:nvSpPr>
          <p:cNvPr id="67" name="Google Shape;67;p1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3"/>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 name="Shape 69"/>
        <p:cNvGrpSpPr/>
        <p:nvPr/>
      </p:nvGrpSpPr>
      <p:grpSpPr>
        <a:xfrm>
          <a:off x="0" y="0"/>
          <a:ext cx="0" cy="0"/>
          <a:chOff x="0" y="0"/>
          <a:chExt cx="0" cy="0"/>
        </a:xfrm>
      </p:grpSpPr>
      <p:sp>
        <p:nvSpPr>
          <p:cNvPr id="70" name="Google Shape;70;p14"/>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1" name="Google Shape;71;p14"/>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72" name="Google Shape;72;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14"/>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6" name="Google Shape;76;p15"/>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464100" y="12286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_AND_BODY_2">
    <p:spTree>
      <p:nvGrpSpPr>
        <p:cNvPr id="24" name="Shape 24"/>
        <p:cNvGrpSpPr/>
        <p:nvPr/>
      </p:nvGrpSpPr>
      <p:grpSpPr>
        <a:xfrm>
          <a:off x="0" y="0"/>
          <a:ext cx="0" cy="0"/>
          <a:chOff x="0" y="0"/>
          <a:chExt cx="0" cy="0"/>
        </a:xfrm>
      </p:grpSpPr>
      <p:sp>
        <p:nvSpPr>
          <p:cNvPr id="25" name="Google Shape;25;p5"/>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464100" y="12286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Light">
  <p:cSld name="TITLE_AND_BODY_1">
    <p:bg>
      <p:bgPr>
        <a:solidFill>
          <a:srgbClr val="FFFFFF"/>
        </a:solid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34D77"/>
              </a:buClr>
              <a:buSzPts val="3000"/>
              <a:buNone/>
              <a:defRPr>
                <a:solidFill>
                  <a:srgbClr val="034D77"/>
                </a:solidFill>
              </a:defRPr>
            </a:lvl1pPr>
            <a:lvl2pPr lvl="1" rtl="0">
              <a:spcBef>
                <a:spcPts val="0"/>
              </a:spcBef>
              <a:spcAft>
                <a:spcPts val="0"/>
              </a:spcAft>
              <a:buClr>
                <a:srgbClr val="034D77"/>
              </a:buClr>
              <a:buSzPts val="3000"/>
              <a:buNone/>
              <a:defRPr>
                <a:solidFill>
                  <a:srgbClr val="034D77"/>
                </a:solidFill>
              </a:defRPr>
            </a:lvl2pPr>
            <a:lvl3pPr lvl="2" rtl="0">
              <a:spcBef>
                <a:spcPts val="0"/>
              </a:spcBef>
              <a:spcAft>
                <a:spcPts val="0"/>
              </a:spcAft>
              <a:buClr>
                <a:srgbClr val="034D77"/>
              </a:buClr>
              <a:buSzPts val="3000"/>
              <a:buNone/>
              <a:defRPr>
                <a:solidFill>
                  <a:srgbClr val="034D77"/>
                </a:solidFill>
              </a:defRPr>
            </a:lvl3pPr>
            <a:lvl4pPr lvl="3" rtl="0">
              <a:spcBef>
                <a:spcPts val="0"/>
              </a:spcBef>
              <a:spcAft>
                <a:spcPts val="0"/>
              </a:spcAft>
              <a:buClr>
                <a:srgbClr val="034D77"/>
              </a:buClr>
              <a:buSzPts val="3000"/>
              <a:buNone/>
              <a:defRPr>
                <a:solidFill>
                  <a:srgbClr val="034D77"/>
                </a:solidFill>
              </a:defRPr>
            </a:lvl4pPr>
            <a:lvl5pPr lvl="4" rtl="0">
              <a:spcBef>
                <a:spcPts val="0"/>
              </a:spcBef>
              <a:spcAft>
                <a:spcPts val="0"/>
              </a:spcAft>
              <a:buClr>
                <a:srgbClr val="034D77"/>
              </a:buClr>
              <a:buSzPts val="3000"/>
              <a:buNone/>
              <a:defRPr>
                <a:solidFill>
                  <a:srgbClr val="034D77"/>
                </a:solidFill>
              </a:defRPr>
            </a:lvl5pPr>
            <a:lvl6pPr lvl="5" rtl="0">
              <a:spcBef>
                <a:spcPts val="0"/>
              </a:spcBef>
              <a:spcAft>
                <a:spcPts val="0"/>
              </a:spcAft>
              <a:buClr>
                <a:srgbClr val="034D77"/>
              </a:buClr>
              <a:buSzPts val="3000"/>
              <a:buNone/>
              <a:defRPr>
                <a:solidFill>
                  <a:srgbClr val="034D77"/>
                </a:solidFill>
              </a:defRPr>
            </a:lvl6pPr>
            <a:lvl7pPr lvl="6" rtl="0">
              <a:spcBef>
                <a:spcPts val="0"/>
              </a:spcBef>
              <a:spcAft>
                <a:spcPts val="0"/>
              </a:spcAft>
              <a:buClr>
                <a:srgbClr val="034D77"/>
              </a:buClr>
              <a:buSzPts val="3000"/>
              <a:buNone/>
              <a:defRPr>
                <a:solidFill>
                  <a:srgbClr val="034D77"/>
                </a:solidFill>
              </a:defRPr>
            </a:lvl7pPr>
            <a:lvl8pPr lvl="7" rtl="0">
              <a:spcBef>
                <a:spcPts val="0"/>
              </a:spcBef>
              <a:spcAft>
                <a:spcPts val="0"/>
              </a:spcAft>
              <a:buClr>
                <a:srgbClr val="034D77"/>
              </a:buClr>
              <a:buSzPts val="3000"/>
              <a:buNone/>
              <a:defRPr>
                <a:solidFill>
                  <a:srgbClr val="034D77"/>
                </a:solidFill>
              </a:defRPr>
            </a:lvl8pPr>
            <a:lvl9pPr lvl="8" rtl="0">
              <a:spcBef>
                <a:spcPts val="0"/>
              </a:spcBef>
              <a:spcAft>
                <a:spcPts val="0"/>
              </a:spcAft>
              <a:buClr>
                <a:srgbClr val="034D77"/>
              </a:buClr>
              <a:buSzPts val="3000"/>
              <a:buNone/>
              <a:defRPr>
                <a:solidFill>
                  <a:srgbClr val="034D77"/>
                </a:solidFill>
              </a:defRPr>
            </a:lvl9pPr>
          </a:lstStyle>
          <a:p/>
        </p:txBody>
      </p:sp>
      <p:sp>
        <p:nvSpPr>
          <p:cNvPr id="31" name="Google Shape;31;p6"/>
          <p:cNvSpPr txBox="1"/>
          <p:nvPr>
            <p:ph idx="1" type="body"/>
          </p:nvPr>
        </p:nvSpPr>
        <p:spPr>
          <a:xfrm>
            <a:off x="464100" y="12286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434343"/>
              </a:buClr>
              <a:buSzPts val="1800"/>
              <a:buChar char="●"/>
              <a:defRPr>
                <a:solidFill>
                  <a:srgbClr val="434343"/>
                </a:solidFill>
              </a:defRPr>
            </a:lvl1pPr>
            <a:lvl2pPr indent="-317500" lvl="1" marL="914400" rtl="0">
              <a:spcBef>
                <a:spcPts val="1600"/>
              </a:spcBef>
              <a:spcAft>
                <a:spcPts val="0"/>
              </a:spcAft>
              <a:buClr>
                <a:srgbClr val="434343"/>
              </a:buClr>
              <a:buSzPts val="1400"/>
              <a:buChar char="○"/>
              <a:defRPr>
                <a:solidFill>
                  <a:srgbClr val="434343"/>
                </a:solidFill>
              </a:defRPr>
            </a:lvl2pPr>
            <a:lvl3pPr indent="-317500" lvl="2" marL="1371600" rtl="0">
              <a:spcBef>
                <a:spcPts val="1600"/>
              </a:spcBef>
              <a:spcAft>
                <a:spcPts val="0"/>
              </a:spcAft>
              <a:buClr>
                <a:srgbClr val="434343"/>
              </a:buClr>
              <a:buSzPts val="1400"/>
              <a:buChar char="■"/>
              <a:defRPr>
                <a:solidFill>
                  <a:srgbClr val="434343"/>
                </a:solidFill>
              </a:defRPr>
            </a:lvl3pPr>
            <a:lvl4pPr indent="-317500" lvl="3" marL="1828800" rtl="0">
              <a:spcBef>
                <a:spcPts val="1600"/>
              </a:spcBef>
              <a:spcAft>
                <a:spcPts val="0"/>
              </a:spcAft>
              <a:buClr>
                <a:srgbClr val="434343"/>
              </a:buClr>
              <a:buSzPts val="1400"/>
              <a:buChar char="●"/>
              <a:defRPr>
                <a:solidFill>
                  <a:srgbClr val="434343"/>
                </a:solidFill>
              </a:defRPr>
            </a:lvl4pPr>
            <a:lvl5pPr indent="-317500" lvl="4" marL="2286000" rtl="0">
              <a:spcBef>
                <a:spcPts val="1600"/>
              </a:spcBef>
              <a:spcAft>
                <a:spcPts val="0"/>
              </a:spcAft>
              <a:buClr>
                <a:srgbClr val="434343"/>
              </a:buClr>
              <a:buSzPts val="1400"/>
              <a:buChar char="○"/>
              <a:defRPr>
                <a:solidFill>
                  <a:srgbClr val="434343"/>
                </a:solidFill>
              </a:defRPr>
            </a:lvl5pPr>
            <a:lvl6pPr indent="-317500" lvl="5" marL="2743200" rtl="0">
              <a:spcBef>
                <a:spcPts val="1600"/>
              </a:spcBef>
              <a:spcAft>
                <a:spcPts val="0"/>
              </a:spcAft>
              <a:buClr>
                <a:srgbClr val="434343"/>
              </a:buClr>
              <a:buSzPts val="1400"/>
              <a:buChar char="■"/>
              <a:defRPr>
                <a:solidFill>
                  <a:srgbClr val="434343"/>
                </a:solidFill>
              </a:defRPr>
            </a:lvl6pPr>
            <a:lvl7pPr indent="-317500" lvl="6" marL="3200400" rtl="0">
              <a:spcBef>
                <a:spcPts val="1600"/>
              </a:spcBef>
              <a:spcAft>
                <a:spcPts val="0"/>
              </a:spcAft>
              <a:buClr>
                <a:srgbClr val="434343"/>
              </a:buClr>
              <a:buSzPts val="1400"/>
              <a:buChar char="●"/>
              <a:defRPr>
                <a:solidFill>
                  <a:srgbClr val="434343"/>
                </a:solidFill>
              </a:defRPr>
            </a:lvl7pPr>
            <a:lvl8pPr indent="-317500" lvl="7" marL="3657600" rtl="0">
              <a:spcBef>
                <a:spcPts val="1600"/>
              </a:spcBef>
              <a:spcAft>
                <a:spcPts val="0"/>
              </a:spcAft>
              <a:buClr>
                <a:srgbClr val="434343"/>
              </a:buClr>
              <a:buSzPts val="1400"/>
              <a:buChar char="○"/>
              <a:defRPr>
                <a:solidFill>
                  <a:srgbClr val="434343"/>
                </a:solidFill>
              </a:defRPr>
            </a:lvl8pPr>
            <a:lvl9pPr indent="-317500" lvl="8" marL="4114800" rtl="0">
              <a:spcBef>
                <a:spcPts val="1600"/>
              </a:spcBef>
              <a:spcAft>
                <a:spcPts val="1600"/>
              </a:spcAft>
              <a:buClr>
                <a:srgbClr val="434343"/>
              </a:buClr>
              <a:buSzPts val="1400"/>
              <a:buChar char="■"/>
              <a:defRPr>
                <a:solidFill>
                  <a:srgbClr val="434343"/>
                </a:solidFill>
              </a:defRPr>
            </a:lvl9pPr>
          </a:lstStyle>
          <a:p/>
        </p:txBody>
      </p:sp>
      <p:sp>
        <p:nvSpPr>
          <p:cNvPr id="32" name="Google Shape;32;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rgbClr val="434343"/>
                </a:solidFill>
              </a:defRPr>
            </a:lvl1pPr>
            <a:lvl2pPr lvl="1" rtl="0">
              <a:buNone/>
              <a:defRPr>
                <a:solidFill>
                  <a:srgbClr val="434343"/>
                </a:solidFill>
              </a:defRPr>
            </a:lvl2pPr>
            <a:lvl3pPr lvl="2" rtl="0">
              <a:buNone/>
              <a:defRPr>
                <a:solidFill>
                  <a:srgbClr val="434343"/>
                </a:solidFill>
              </a:defRPr>
            </a:lvl3pPr>
            <a:lvl4pPr lvl="3" rtl="0">
              <a:buNone/>
              <a:defRPr>
                <a:solidFill>
                  <a:srgbClr val="434343"/>
                </a:solidFill>
              </a:defRPr>
            </a:lvl4pPr>
            <a:lvl5pPr lvl="4" rtl="0">
              <a:buNone/>
              <a:defRPr>
                <a:solidFill>
                  <a:srgbClr val="434343"/>
                </a:solidFill>
              </a:defRPr>
            </a:lvl5pPr>
            <a:lvl6pPr lvl="5" rtl="0">
              <a:buNone/>
              <a:defRPr>
                <a:solidFill>
                  <a:srgbClr val="434343"/>
                </a:solidFill>
              </a:defRPr>
            </a:lvl6pPr>
            <a:lvl7pPr lvl="6" rtl="0">
              <a:buNone/>
              <a:defRPr>
                <a:solidFill>
                  <a:srgbClr val="434343"/>
                </a:solidFill>
              </a:defRPr>
            </a:lvl7pPr>
            <a:lvl8pPr lvl="7" rtl="0">
              <a:buNone/>
              <a:defRPr>
                <a:solidFill>
                  <a:srgbClr val="434343"/>
                </a:solidFill>
              </a:defRPr>
            </a:lvl8pPr>
            <a:lvl9pPr lvl="8" rtl="0">
              <a:buNone/>
              <a:defRPr>
                <a:solidFill>
                  <a:srgbClr val="434343"/>
                </a:solidFill>
              </a:defRPr>
            </a:lvl9pPr>
          </a:lstStyle>
          <a:p>
            <a:pPr indent="0" lvl="0" marL="0" rtl="0" algn="r">
              <a:spcBef>
                <a:spcPts val="0"/>
              </a:spcBef>
              <a:spcAft>
                <a:spcPts val="0"/>
              </a:spcAft>
              <a:buNone/>
            </a:pPr>
            <a:fld id="{00000000-1234-1234-1234-123412341234}" type="slidenum">
              <a:rPr lang="en"/>
              <a:t>‹#›</a:t>
            </a:fld>
            <a:endParaRPr/>
          </a:p>
        </p:txBody>
      </p:sp>
      <p:pic>
        <p:nvPicPr>
          <p:cNvPr id="33" name="Google Shape;33;p6"/>
          <p:cNvPicPr preferRelativeResize="0"/>
          <p:nvPr/>
        </p:nvPicPr>
        <p:blipFill>
          <a:blip r:embed="rId2">
            <a:alphaModFix/>
          </a:blip>
          <a:stretch>
            <a:fillRect/>
          </a:stretch>
        </p:blipFill>
        <p:spPr>
          <a:xfrm>
            <a:off x="464104" y="4656350"/>
            <a:ext cx="449876" cy="449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hart - Light">
  <p:cSld name="TITLE_AND_BODY_1_1">
    <p:bg>
      <p:bgPr>
        <a:solidFill>
          <a:srgbClr val="FFFFFF"/>
        </a:solidFill>
      </p:bgPr>
    </p:bg>
    <p:spTree>
      <p:nvGrpSpPr>
        <p:cNvPr id="34" name="Shape 34"/>
        <p:cNvGrpSpPr/>
        <p:nvPr/>
      </p:nvGrpSpPr>
      <p:grpSpPr>
        <a:xfrm>
          <a:off x="0" y="0"/>
          <a:ext cx="0" cy="0"/>
          <a:chOff x="0" y="0"/>
          <a:chExt cx="0" cy="0"/>
        </a:xfrm>
      </p:grpSpPr>
      <p:sp>
        <p:nvSpPr>
          <p:cNvPr id="35" name="Google Shape;35;p7"/>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34D77"/>
              </a:buClr>
              <a:buSzPts val="3000"/>
              <a:buNone/>
              <a:defRPr>
                <a:solidFill>
                  <a:srgbClr val="034D77"/>
                </a:solidFill>
              </a:defRPr>
            </a:lvl1pPr>
            <a:lvl2pPr lvl="1" rtl="0">
              <a:spcBef>
                <a:spcPts val="0"/>
              </a:spcBef>
              <a:spcAft>
                <a:spcPts val="0"/>
              </a:spcAft>
              <a:buClr>
                <a:srgbClr val="034D77"/>
              </a:buClr>
              <a:buSzPts val="3000"/>
              <a:buNone/>
              <a:defRPr>
                <a:solidFill>
                  <a:srgbClr val="034D77"/>
                </a:solidFill>
              </a:defRPr>
            </a:lvl2pPr>
            <a:lvl3pPr lvl="2" rtl="0">
              <a:spcBef>
                <a:spcPts val="0"/>
              </a:spcBef>
              <a:spcAft>
                <a:spcPts val="0"/>
              </a:spcAft>
              <a:buClr>
                <a:srgbClr val="034D77"/>
              </a:buClr>
              <a:buSzPts val="3000"/>
              <a:buNone/>
              <a:defRPr>
                <a:solidFill>
                  <a:srgbClr val="034D77"/>
                </a:solidFill>
              </a:defRPr>
            </a:lvl3pPr>
            <a:lvl4pPr lvl="3" rtl="0">
              <a:spcBef>
                <a:spcPts val="0"/>
              </a:spcBef>
              <a:spcAft>
                <a:spcPts val="0"/>
              </a:spcAft>
              <a:buClr>
                <a:srgbClr val="034D77"/>
              </a:buClr>
              <a:buSzPts val="3000"/>
              <a:buNone/>
              <a:defRPr>
                <a:solidFill>
                  <a:srgbClr val="034D77"/>
                </a:solidFill>
              </a:defRPr>
            </a:lvl4pPr>
            <a:lvl5pPr lvl="4" rtl="0">
              <a:spcBef>
                <a:spcPts val="0"/>
              </a:spcBef>
              <a:spcAft>
                <a:spcPts val="0"/>
              </a:spcAft>
              <a:buClr>
                <a:srgbClr val="034D77"/>
              </a:buClr>
              <a:buSzPts val="3000"/>
              <a:buNone/>
              <a:defRPr>
                <a:solidFill>
                  <a:srgbClr val="034D77"/>
                </a:solidFill>
              </a:defRPr>
            </a:lvl5pPr>
            <a:lvl6pPr lvl="5" rtl="0">
              <a:spcBef>
                <a:spcPts val="0"/>
              </a:spcBef>
              <a:spcAft>
                <a:spcPts val="0"/>
              </a:spcAft>
              <a:buClr>
                <a:srgbClr val="034D77"/>
              </a:buClr>
              <a:buSzPts val="3000"/>
              <a:buNone/>
              <a:defRPr>
                <a:solidFill>
                  <a:srgbClr val="034D77"/>
                </a:solidFill>
              </a:defRPr>
            </a:lvl6pPr>
            <a:lvl7pPr lvl="6" rtl="0">
              <a:spcBef>
                <a:spcPts val="0"/>
              </a:spcBef>
              <a:spcAft>
                <a:spcPts val="0"/>
              </a:spcAft>
              <a:buClr>
                <a:srgbClr val="034D77"/>
              </a:buClr>
              <a:buSzPts val="3000"/>
              <a:buNone/>
              <a:defRPr>
                <a:solidFill>
                  <a:srgbClr val="034D77"/>
                </a:solidFill>
              </a:defRPr>
            </a:lvl7pPr>
            <a:lvl8pPr lvl="7" rtl="0">
              <a:spcBef>
                <a:spcPts val="0"/>
              </a:spcBef>
              <a:spcAft>
                <a:spcPts val="0"/>
              </a:spcAft>
              <a:buClr>
                <a:srgbClr val="034D77"/>
              </a:buClr>
              <a:buSzPts val="3000"/>
              <a:buNone/>
              <a:defRPr>
                <a:solidFill>
                  <a:srgbClr val="034D77"/>
                </a:solidFill>
              </a:defRPr>
            </a:lvl8pPr>
            <a:lvl9pPr lvl="8" rtl="0">
              <a:spcBef>
                <a:spcPts val="0"/>
              </a:spcBef>
              <a:spcAft>
                <a:spcPts val="0"/>
              </a:spcAft>
              <a:buClr>
                <a:srgbClr val="034D77"/>
              </a:buClr>
              <a:buSzPts val="3000"/>
              <a:buNone/>
              <a:defRPr>
                <a:solidFill>
                  <a:srgbClr val="034D77"/>
                </a:solidFill>
              </a:defRPr>
            </a:lvl9pPr>
          </a:lstStyle>
          <a:p/>
        </p:txBody>
      </p:sp>
      <p:sp>
        <p:nvSpPr>
          <p:cNvPr id="36" name="Google Shape;36;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rgbClr val="434343"/>
                </a:solidFill>
              </a:defRPr>
            </a:lvl1pPr>
            <a:lvl2pPr lvl="1" rtl="0">
              <a:buNone/>
              <a:defRPr>
                <a:solidFill>
                  <a:srgbClr val="434343"/>
                </a:solidFill>
              </a:defRPr>
            </a:lvl2pPr>
            <a:lvl3pPr lvl="2" rtl="0">
              <a:buNone/>
              <a:defRPr>
                <a:solidFill>
                  <a:srgbClr val="434343"/>
                </a:solidFill>
              </a:defRPr>
            </a:lvl3pPr>
            <a:lvl4pPr lvl="3" rtl="0">
              <a:buNone/>
              <a:defRPr>
                <a:solidFill>
                  <a:srgbClr val="434343"/>
                </a:solidFill>
              </a:defRPr>
            </a:lvl4pPr>
            <a:lvl5pPr lvl="4" rtl="0">
              <a:buNone/>
              <a:defRPr>
                <a:solidFill>
                  <a:srgbClr val="434343"/>
                </a:solidFill>
              </a:defRPr>
            </a:lvl5pPr>
            <a:lvl6pPr lvl="5" rtl="0">
              <a:buNone/>
              <a:defRPr>
                <a:solidFill>
                  <a:srgbClr val="434343"/>
                </a:solidFill>
              </a:defRPr>
            </a:lvl6pPr>
            <a:lvl7pPr lvl="6" rtl="0">
              <a:buNone/>
              <a:defRPr>
                <a:solidFill>
                  <a:srgbClr val="434343"/>
                </a:solidFill>
              </a:defRPr>
            </a:lvl7pPr>
            <a:lvl8pPr lvl="7" rtl="0">
              <a:buNone/>
              <a:defRPr>
                <a:solidFill>
                  <a:srgbClr val="434343"/>
                </a:solidFill>
              </a:defRPr>
            </a:lvl8pPr>
            <a:lvl9pPr lvl="8" rtl="0">
              <a:buNone/>
              <a:defRPr>
                <a:solidFill>
                  <a:srgbClr val="434343"/>
                </a:solidFill>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464104" y="4656350"/>
            <a:ext cx="449876" cy="449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8"/>
          <p:cNvSpPr txBox="1"/>
          <p:nvPr>
            <p:ph idx="1" type="body"/>
          </p:nvPr>
        </p:nvSpPr>
        <p:spPr>
          <a:xfrm>
            <a:off x="464100" y="12286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8"/>
          <p:cNvSpPr txBox="1"/>
          <p:nvPr>
            <p:ph idx="2" type="body"/>
          </p:nvPr>
        </p:nvSpPr>
        <p:spPr>
          <a:xfrm>
            <a:off x="4984800" y="12286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8"/>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3" name="Google Shape;43;p8"/>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hart Slide - Dark" type="titleOnly">
  <p:cSld name="TITLE_ONLY">
    <p:spTree>
      <p:nvGrpSpPr>
        <p:cNvPr id="44" name="Shape 44"/>
        <p:cNvGrpSpPr/>
        <p:nvPr/>
      </p:nvGrpSpPr>
      <p:grpSpPr>
        <a:xfrm>
          <a:off x="0" y="0"/>
          <a:ext cx="0" cy="0"/>
          <a:chOff x="0" y="0"/>
          <a:chExt cx="0" cy="0"/>
        </a:xfrm>
      </p:grpSpPr>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47" name="Google Shape;47;p9"/>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10"/>
          <p:cNvSpPr txBox="1"/>
          <p:nvPr>
            <p:ph idx="1" type="body"/>
          </p:nvPr>
        </p:nvSpPr>
        <p:spPr>
          <a:xfrm>
            <a:off x="464100" y="1923000"/>
            <a:ext cx="2808000" cy="2910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0" name="Google Shape;50;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txBox="1"/>
          <p:nvPr>
            <p:ph type="title"/>
          </p:nvPr>
        </p:nvSpPr>
        <p:spPr>
          <a:xfrm>
            <a:off x="464100" y="445025"/>
            <a:ext cx="26277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52" name="Google Shape;52;p10"/>
          <p:cNvPicPr preferRelativeResize="0"/>
          <p:nvPr/>
        </p:nvPicPr>
        <p:blipFill>
          <a:blip r:embed="rId2">
            <a:alphaModFix/>
          </a:blip>
          <a:stretch>
            <a:fillRect/>
          </a:stretch>
        </p:blipFill>
        <p:spPr>
          <a:xfrm>
            <a:off x="464100" y="4656362"/>
            <a:ext cx="443600" cy="442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rgbClr val="01283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641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Montserrat Medium"/>
              <a:buChar char="●"/>
              <a:defRPr sz="1800">
                <a:solidFill>
                  <a:schemeClr val="accent3"/>
                </a:solidFill>
                <a:latin typeface="Montserrat Medium"/>
                <a:ea typeface="Montserrat Medium"/>
                <a:cs typeface="Montserrat Medium"/>
                <a:sym typeface="Montserrat Medium"/>
              </a:defRPr>
            </a:lvl1pPr>
            <a:lvl2pPr indent="-317500" lvl="1" marL="9144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2pPr>
            <a:lvl3pPr indent="-317500" lvl="2" marL="13716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3pPr>
            <a:lvl4pPr indent="-317500" lvl="3" marL="18288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4pPr>
            <a:lvl5pPr indent="-317500" lvl="4" marL="22860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5pPr>
            <a:lvl6pPr indent="-317500" lvl="5" marL="27432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6pPr>
            <a:lvl7pPr indent="-317500" lvl="6" marL="32004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7pPr>
            <a:lvl8pPr indent="-317500" lvl="7" marL="3657600">
              <a:lnSpc>
                <a:spcPct val="115000"/>
              </a:lnSpc>
              <a:spcBef>
                <a:spcPts val="1600"/>
              </a:spcBef>
              <a:spcAft>
                <a:spcPts val="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8pPr>
            <a:lvl9pPr indent="-317500" lvl="8" marL="4114800">
              <a:lnSpc>
                <a:spcPct val="115000"/>
              </a:lnSpc>
              <a:spcBef>
                <a:spcPts val="1600"/>
              </a:spcBef>
              <a:spcAft>
                <a:spcPts val="1600"/>
              </a:spcAft>
              <a:buClr>
                <a:schemeClr val="accent3"/>
              </a:buClr>
              <a:buSzPts val="1400"/>
              <a:buFont typeface="Montserrat Medium"/>
              <a:buChar char="■"/>
              <a:defRPr>
                <a:solidFill>
                  <a:schemeClr val="accent3"/>
                </a:solidFill>
                <a:latin typeface="Montserrat Medium"/>
                <a:ea typeface="Montserrat Medium"/>
                <a:cs typeface="Montserrat Medium"/>
                <a:sym typeface="Montserrat Medium"/>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ctrTitle"/>
          </p:nvPr>
        </p:nvSpPr>
        <p:spPr>
          <a:xfrm>
            <a:off x="340050" y="1258475"/>
            <a:ext cx="7801500" cy="180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Social Media Playbook 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[Individual Channel] Guidelines</a:t>
            </a:r>
            <a:endParaRPr sz="2800"/>
          </a:p>
        </p:txBody>
      </p:sp>
      <p:sp>
        <p:nvSpPr>
          <p:cNvPr id="146" name="Google Shape;146;p25"/>
          <p:cNvSpPr txBox="1"/>
          <p:nvPr>
            <p:ph idx="1" type="body"/>
          </p:nvPr>
        </p:nvSpPr>
        <p:spPr>
          <a:xfrm>
            <a:off x="464100" y="1076275"/>
            <a:ext cx="8237700" cy="155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Businesses will leverage each channel a bit differently </a:t>
            </a:r>
            <a:r>
              <a:rPr lang="en" sz="1200"/>
              <a:t>depending</a:t>
            </a:r>
            <a:r>
              <a:rPr lang="en" sz="1200"/>
              <a:t> on their objectives, budget and resources. For this reason, we recommend utilizing this space to document company guidelines pertaining to specific features of </a:t>
            </a:r>
            <a:r>
              <a:rPr lang="en" sz="1200"/>
              <a:t>individual</a:t>
            </a:r>
            <a:r>
              <a:rPr lang="en" sz="1200"/>
              <a:t> platforms.</a:t>
            </a:r>
            <a:br>
              <a:rPr lang="en" sz="1200"/>
            </a:br>
            <a:br>
              <a:rPr lang="en" sz="1200"/>
            </a:br>
            <a:r>
              <a:rPr b="1" i="1" lang="en" sz="1200">
                <a:latin typeface="Montserrat"/>
                <a:ea typeface="Montserrat"/>
                <a:cs typeface="Montserrat"/>
                <a:sym typeface="Montserrat"/>
              </a:rPr>
              <a:t>Examples: </a:t>
            </a:r>
            <a:r>
              <a:rPr i="1" lang="en" sz="1200"/>
              <a:t>LinkedIn Showcase Pages, Instagram Takeovers, Facebook Contests, etc. </a:t>
            </a:r>
            <a:endParaRPr i="1" sz="1200"/>
          </a:p>
        </p:txBody>
      </p:sp>
      <p:sp>
        <p:nvSpPr>
          <p:cNvPr id="147" name="Google Shape;147;p25"/>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Budget Allocation</a:t>
            </a:r>
            <a:endParaRPr sz="2800"/>
          </a:p>
        </p:txBody>
      </p:sp>
      <p:sp>
        <p:nvSpPr>
          <p:cNvPr id="153" name="Google Shape;153;p26"/>
          <p:cNvSpPr txBox="1"/>
          <p:nvPr>
            <p:ph idx="1" type="body"/>
          </p:nvPr>
        </p:nvSpPr>
        <p:spPr>
          <a:xfrm>
            <a:off x="464100" y="107627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 breakdown of your social media budget, segmented by objective and channel. We recommend using percentages instead of fixed numbers, knowing budgets are liable to shift throughout the year.</a:t>
            </a:r>
            <a:endParaRPr sz="1200"/>
          </a:p>
        </p:txBody>
      </p:sp>
      <p:graphicFrame>
        <p:nvGraphicFramePr>
          <p:cNvPr id="154" name="Google Shape;154;p26"/>
          <p:cNvGraphicFramePr/>
          <p:nvPr/>
        </p:nvGraphicFramePr>
        <p:xfrm>
          <a:off x="1105963" y="1822360"/>
          <a:ext cx="3000000" cy="3000000"/>
        </p:xfrm>
        <a:graphic>
          <a:graphicData uri="http://schemas.openxmlformats.org/drawingml/2006/table">
            <a:tbl>
              <a:tblPr>
                <a:noFill/>
                <a:tableStyleId>{8015A2D1-94F9-4A76-801D-6F9BE81D9146}</a:tableStyleId>
              </a:tblPr>
              <a:tblGrid>
                <a:gridCol w="1896350"/>
                <a:gridCol w="1678575"/>
                <a:gridCol w="1678575"/>
                <a:gridCol w="1678575"/>
              </a:tblGrid>
              <a:tr h="368525">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Social Media Goal</a:t>
                      </a:r>
                      <a:endParaRPr b="1" sz="900">
                        <a:solidFill>
                          <a:srgbClr val="595959"/>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Budget By Objective</a:t>
                      </a:r>
                      <a:endParaRPr b="1" sz="9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a:t>
                      </a:r>
                      <a:endParaRPr b="1" sz="900">
                        <a:solidFill>
                          <a:srgbClr val="595959"/>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Budget By Channel</a:t>
                      </a:r>
                      <a:endParaRPr b="1" sz="900">
                        <a:solidFill>
                          <a:srgbClr val="595959"/>
                        </a:solidFill>
                        <a:latin typeface="Montserrat"/>
                        <a:ea typeface="Montserrat"/>
                        <a:cs typeface="Montserrat"/>
                        <a:sym typeface="Montserrat"/>
                      </a:endParaRPr>
                    </a:p>
                  </a:txBody>
                  <a:tcPr marT="91425" marB="91425" marR="91425" marL="91425"/>
                </a:tc>
              </a:tr>
              <a:tr h="646025">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The boxes in this column should add up to 100%</a:t>
                      </a:r>
                      <a:br>
                        <a:rPr lang="en" sz="800">
                          <a:solidFill>
                            <a:srgbClr val="595959"/>
                          </a:solidFill>
                          <a:latin typeface="Montserrat Medium"/>
                          <a:ea typeface="Montserrat Medium"/>
                          <a:cs typeface="Montserrat Medium"/>
                          <a:sym typeface="Montserrat Medium"/>
                        </a:rPr>
                      </a:br>
                      <a:br>
                        <a:rPr lang="en" sz="800">
                          <a:solidFill>
                            <a:srgbClr val="595959"/>
                          </a:solidFill>
                          <a:latin typeface="Montserrat Medium"/>
                          <a:ea typeface="Montserrat Medium"/>
                          <a:cs typeface="Montserrat Medium"/>
                          <a:sym typeface="Montserrat Medium"/>
                        </a:rPr>
                      </a:br>
                      <a:r>
                        <a:rPr b="1" i="1" lang="en" sz="800">
                          <a:solidFill>
                            <a:srgbClr val="595959"/>
                          </a:solidFill>
                          <a:latin typeface="Montserrat"/>
                          <a:ea typeface="Montserrat"/>
                          <a:cs typeface="Montserrat"/>
                          <a:sym typeface="Montserrat"/>
                        </a:rPr>
                        <a:t>Example: </a:t>
                      </a:r>
                      <a:r>
                        <a:rPr i="1" lang="en" sz="800">
                          <a:solidFill>
                            <a:srgbClr val="595959"/>
                          </a:solidFill>
                          <a:latin typeface="Montserrat Medium"/>
                          <a:ea typeface="Montserrat Medium"/>
                          <a:cs typeface="Montserrat Medium"/>
                          <a:sym typeface="Montserrat Medium"/>
                        </a:rPr>
                        <a:t>50%</a:t>
                      </a:r>
                      <a:endParaRPr i="1" sz="800">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Each box in this column should add up to 100%</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 </a:t>
                      </a:r>
                      <a:r>
                        <a:rPr i="1" lang="en" sz="800">
                          <a:solidFill>
                            <a:srgbClr val="595959"/>
                          </a:solidFill>
                          <a:latin typeface="Montserrat Medium"/>
                          <a:ea typeface="Montserrat Medium"/>
                          <a:cs typeface="Montserrat Medium"/>
                          <a:sym typeface="Montserrat Medium"/>
                        </a:rPr>
                        <a:t>Facebook 50%, LinkedIn 30%, Twitter 20%</a:t>
                      </a:r>
                      <a:endParaRPr i="1" sz="800">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tcPr>
                </a:tc>
              </a:tr>
              <a:tr h="646025">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The boxes in this column should add up to 100%</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 </a:t>
                      </a:r>
                      <a:r>
                        <a:rPr i="1" lang="en" sz="800">
                          <a:solidFill>
                            <a:srgbClr val="595959"/>
                          </a:solidFill>
                          <a:latin typeface="Montserrat Medium"/>
                          <a:ea typeface="Montserrat Medium"/>
                          <a:cs typeface="Montserrat Medium"/>
                          <a:sym typeface="Montserrat Medium"/>
                        </a:rPr>
                        <a:t>35%</a:t>
                      </a:r>
                      <a:endParaRPr sz="800">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Each box in this column should add up to 100%</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 </a:t>
                      </a:r>
                      <a:r>
                        <a:rPr i="1" lang="en" sz="800">
                          <a:solidFill>
                            <a:srgbClr val="595959"/>
                          </a:solidFill>
                          <a:latin typeface="Montserrat Medium"/>
                          <a:ea typeface="Montserrat Medium"/>
                          <a:cs typeface="Montserrat Medium"/>
                          <a:sym typeface="Montserrat Medium"/>
                        </a:rPr>
                        <a:t>Facebook 50%, LinkedIn 30%, Twitter 20%</a:t>
                      </a:r>
                      <a:endParaRPr/>
                    </a:p>
                  </a:txBody>
                  <a:tcPr marT="91425" marB="91425" marR="91425" marL="91425">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r>
              <a:tr h="646025">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The boxes in this column should add up to 100%</a:t>
                      </a:r>
                      <a:br>
                        <a:rPr lang="en" sz="800">
                          <a:solidFill>
                            <a:srgbClr val="595959"/>
                          </a:solidFill>
                          <a:latin typeface="Montserrat Medium"/>
                          <a:ea typeface="Montserrat Medium"/>
                          <a:cs typeface="Montserrat Medium"/>
                          <a:sym typeface="Montserrat Medium"/>
                        </a:rPr>
                      </a:br>
                      <a:br>
                        <a:rPr lang="en" sz="800">
                          <a:solidFill>
                            <a:srgbClr val="595959"/>
                          </a:solidFill>
                          <a:latin typeface="Montserrat Medium"/>
                          <a:ea typeface="Montserrat Medium"/>
                          <a:cs typeface="Montserrat Medium"/>
                          <a:sym typeface="Montserrat Medium"/>
                        </a:rPr>
                      </a:br>
                      <a:r>
                        <a:rPr b="1" i="1" lang="en" sz="800">
                          <a:solidFill>
                            <a:srgbClr val="595959"/>
                          </a:solidFill>
                          <a:latin typeface="Montserrat"/>
                          <a:ea typeface="Montserrat"/>
                          <a:cs typeface="Montserrat"/>
                          <a:sym typeface="Montserrat"/>
                        </a:rPr>
                        <a:t>Example: </a:t>
                      </a:r>
                      <a:r>
                        <a:rPr i="1" lang="en" sz="800">
                          <a:solidFill>
                            <a:srgbClr val="595959"/>
                          </a:solidFill>
                          <a:latin typeface="Montserrat Medium"/>
                          <a:ea typeface="Montserrat Medium"/>
                          <a:cs typeface="Montserrat Medium"/>
                          <a:sym typeface="Montserrat Medium"/>
                        </a:rPr>
                        <a:t>15%</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a:solidFill>
                          <a:srgbClr val="595959"/>
                        </a:solidFill>
                        <a:latin typeface="Montserrat Medium"/>
                        <a:ea typeface="Montserrat Medium"/>
                        <a:cs typeface="Montserrat Medium"/>
                        <a:sym typeface="Montserrat Medium"/>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Each box in this column should add up to 100%</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800">
                        <a:solidFill>
                          <a:srgbClr val="595959"/>
                        </a:solidFill>
                        <a:latin typeface="Montserrat Medium"/>
                        <a:ea typeface="Montserrat Medium"/>
                        <a:cs typeface="Montserrat Medium"/>
                        <a:sym typeface="Montserrat Medium"/>
                      </a:endParaRPr>
                    </a:p>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 </a:t>
                      </a:r>
                      <a:r>
                        <a:rPr i="1" lang="en" sz="800">
                          <a:solidFill>
                            <a:srgbClr val="595959"/>
                          </a:solidFill>
                          <a:latin typeface="Montserrat Medium"/>
                          <a:ea typeface="Montserrat Medium"/>
                          <a:cs typeface="Montserrat Medium"/>
                          <a:sym typeface="Montserrat Medium"/>
                        </a:rPr>
                        <a:t>Facebook 50%, LinkedIn 30%, Twitter 20%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Content Production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464100" y="445025"/>
            <a:ext cx="867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[Individual Channel] Publishing Benchmarks</a:t>
            </a:r>
            <a:endParaRPr sz="2800"/>
          </a:p>
        </p:txBody>
      </p:sp>
      <p:sp>
        <p:nvSpPr>
          <p:cNvPr id="165" name="Google Shape;165;p28"/>
          <p:cNvSpPr txBox="1"/>
          <p:nvPr>
            <p:ph idx="1" type="body"/>
          </p:nvPr>
        </p:nvSpPr>
        <p:spPr>
          <a:xfrm>
            <a:off x="464100" y="107627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An overview of benchmarks that indicate the publishing cadence of both your company and your top competitors on social media.</a:t>
            </a:r>
            <a:endParaRPr sz="1200"/>
          </a:p>
        </p:txBody>
      </p:sp>
      <p:graphicFrame>
        <p:nvGraphicFramePr>
          <p:cNvPr id="166" name="Google Shape;166;p28"/>
          <p:cNvGraphicFramePr/>
          <p:nvPr/>
        </p:nvGraphicFramePr>
        <p:xfrm>
          <a:off x="1105963" y="1860835"/>
          <a:ext cx="3000000" cy="3000000"/>
        </p:xfrm>
        <a:graphic>
          <a:graphicData uri="http://schemas.openxmlformats.org/drawingml/2006/table">
            <a:tbl>
              <a:tblPr>
                <a:noFill/>
                <a:tableStyleId>{8015A2D1-94F9-4A76-801D-6F9BE81D9146}</a:tableStyleId>
              </a:tblPr>
              <a:tblGrid>
                <a:gridCol w="1896350"/>
                <a:gridCol w="1678575"/>
                <a:gridCol w="1678575"/>
                <a:gridCol w="1678575"/>
              </a:tblGrid>
              <a:tr h="308250">
                <a:tc>
                  <a:txBody>
                    <a:bodyPr/>
                    <a:lstStyle/>
                    <a:p>
                      <a:pPr indent="0" lvl="0" marL="0" rtl="0" algn="l">
                        <a:spcBef>
                          <a:spcPts val="0"/>
                        </a:spcBef>
                        <a:spcAft>
                          <a:spcPts val="0"/>
                        </a:spcAft>
                        <a:buClr>
                          <a:srgbClr val="000000"/>
                        </a:buClr>
                        <a:buSzPts val="1100"/>
                        <a:buFont typeface="Arial"/>
                        <a:buNone/>
                      </a:pPr>
                      <a:r>
                        <a:rPr b="1" lang="en" sz="900">
                          <a:solidFill>
                            <a:srgbClr val="595959"/>
                          </a:solidFill>
                          <a:latin typeface="Montserrat"/>
                          <a:ea typeface="Montserrat"/>
                          <a:cs typeface="Montserrat"/>
                          <a:sym typeface="Montserrat"/>
                        </a:rPr>
                        <a:t>Brand</a:t>
                      </a:r>
                      <a:endParaRPr>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b="1" lang="en" sz="900">
                          <a:solidFill>
                            <a:srgbClr val="595959"/>
                          </a:solidFill>
                          <a:latin typeface="Montserrat"/>
                          <a:ea typeface="Montserrat"/>
                          <a:cs typeface="Montserrat"/>
                          <a:sym typeface="Montserrat"/>
                        </a:rPr>
                        <a:t>Month</a:t>
                      </a:r>
                      <a:endParaRPr>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Clr>
                          <a:srgbClr val="000000"/>
                        </a:buClr>
                        <a:buSzPts val="1100"/>
                        <a:buFont typeface="Arial"/>
                        <a:buNone/>
                      </a:pPr>
                      <a:r>
                        <a:rPr b="1" lang="en" sz="900">
                          <a:solidFill>
                            <a:srgbClr val="595959"/>
                          </a:solidFill>
                          <a:latin typeface="Montserrat"/>
                          <a:ea typeface="Montserrat"/>
                          <a:cs typeface="Montserrat"/>
                          <a:sym typeface="Montserrat"/>
                        </a:rPr>
                        <a:t>Month</a:t>
                      </a:r>
                      <a:endParaRPr>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Month</a:t>
                      </a:r>
                      <a:endParaRPr b="1" sz="900">
                        <a:solidFill>
                          <a:srgbClr val="595959"/>
                        </a:solidFill>
                        <a:latin typeface="Montserrat"/>
                        <a:ea typeface="Montserrat"/>
                        <a:cs typeface="Montserrat"/>
                        <a:sym typeface="Montserrat"/>
                      </a:endParaRPr>
                    </a:p>
                  </a:txBody>
                  <a:tcPr marT="91425" marB="91425" marR="91425" marL="91425"/>
                </a:tc>
              </a:tr>
              <a:tr h="299375">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Your Company</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r h="299375">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Competitor #1</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r h="320975">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Competitor #2</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r h="298975">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Competitor #3</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r h="298975">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Competitor #4</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r h="298975">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Competitor #5</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bl>
          </a:graphicData>
        </a:graphic>
      </p:graphicFrame>
      <p:sp>
        <p:nvSpPr>
          <p:cNvPr id="167" name="Google Shape;167;p28"/>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464100" y="445025"/>
            <a:ext cx="82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Publishing Frequency Overview</a:t>
            </a:r>
            <a:endParaRPr sz="2800"/>
          </a:p>
        </p:txBody>
      </p:sp>
      <p:sp>
        <p:nvSpPr>
          <p:cNvPr id="173" name="Google Shape;173;p29"/>
          <p:cNvSpPr txBox="1"/>
          <p:nvPr>
            <p:ph idx="1" type="body"/>
          </p:nvPr>
        </p:nvSpPr>
        <p:spPr>
          <a:xfrm>
            <a:off x="464100" y="1076275"/>
            <a:ext cx="82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An overview of </a:t>
            </a:r>
            <a:r>
              <a:rPr lang="en" sz="1200"/>
              <a:t>how many posts you intend to publish per channel each month based on the benchmarks on the previous slide and the realities of your staffing resources and marketing tools.</a:t>
            </a:r>
            <a:endParaRPr sz="1200"/>
          </a:p>
        </p:txBody>
      </p:sp>
      <p:graphicFrame>
        <p:nvGraphicFramePr>
          <p:cNvPr id="174" name="Google Shape;174;p29"/>
          <p:cNvGraphicFramePr/>
          <p:nvPr/>
        </p:nvGraphicFramePr>
        <p:xfrm>
          <a:off x="908175" y="1903373"/>
          <a:ext cx="3000000" cy="3000000"/>
        </p:xfrm>
        <a:graphic>
          <a:graphicData uri="http://schemas.openxmlformats.org/drawingml/2006/table">
            <a:tbl>
              <a:tblPr>
                <a:noFill/>
                <a:tableStyleId>{8015A2D1-94F9-4A76-801D-6F9BE81D9146}</a:tableStyleId>
              </a:tblPr>
              <a:tblGrid>
                <a:gridCol w="1221275"/>
                <a:gridCol w="1221275"/>
                <a:gridCol w="1221275"/>
                <a:gridCol w="1221275"/>
                <a:gridCol w="1221275"/>
                <a:gridCol w="1221275"/>
              </a:tblGrid>
              <a:tr h="403925">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a:t>
                      </a:r>
                      <a:r>
                        <a:rPr b="1" lang="en" sz="900">
                          <a:solidFill>
                            <a:srgbClr val="595959"/>
                          </a:solidFill>
                          <a:latin typeface="Montserrat"/>
                          <a:ea typeface="Montserrat"/>
                          <a:cs typeface="Montserrat"/>
                          <a:sym typeface="Montserrat"/>
                        </a:rPr>
                        <a:t> Posts</a:t>
                      </a:r>
                      <a:endParaRPr b="1" sz="9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 Posts</a:t>
                      </a:r>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 Posts</a:t>
                      </a:r>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 Posts</a:t>
                      </a:r>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 Posts</a:t>
                      </a:r>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Monthly Total</a:t>
                      </a:r>
                      <a:endParaRPr b="1" sz="900">
                        <a:solidFill>
                          <a:srgbClr val="595959"/>
                        </a:solidFill>
                        <a:latin typeface="Montserrat"/>
                        <a:ea typeface="Montserrat"/>
                        <a:cs typeface="Montserrat"/>
                        <a:sym typeface="Montserrat"/>
                      </a:endParaRPr>
                    </a:p>
                  </a:txBody>
                  <a:tcPr marT="91425" marB="91425" marR="91425" marL="91425" anchor="ctr"/>
                </a:tc>
              </a:tr>
              <a:tr h="5061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[Individual Channel] Publishing Frequency</a:t>
            </a:r>
            <a:endParaRPr sz="2800"/>
          </a:p>
        </p:txBody>
      </p:sp>
      <p:sp>
        <p:nvSpPr>
          <p:cNvPr id="180" name="Google Shape;180;p30"/>
          <p:cNvSpPr txBox="1"/>
          <p:nvPr>
            <p:ph idx="1" type="body"/>
          </p:nvPr>
        </p:nvSpPr>
        <p:spPr>
          <a:xfrm>
            <a:off x="464100" y="1076275"/>
            <a:ext cx="8237700" cy="64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 b</a:t>
            </a:r>
            <a:r>
              <a:rPr lang="en" sz="1200"/>
              <a:t>reakdown of the total number of channel posts by content pillar. This will help you put the content strategy you created for each channel into action.</a:t>
            </a:r>
            <a:endParaRPr sz="1200"/>
          </a:p>
        </p:txBody>
      </p:sp>
      <p:graphicFrame>
        <p:nvGraphicFramePr>
          <p:cNvPr id="181" name="Google Shape;181;p30"/>
          <p:cNvGraphicFramePr/>
          <p:nvPr/>
        </p:nvGraphicFramePr>
        <p:xfrm>
          <a:off x="1989125" y="1941398"/>
          <a:ext cx="3000000" cy="3000000"/>
        </p:xfrm>
        <a:graphic>
          <a:graphicData uri="http://schemas.openxmlformats.org/drawingml/2006/table">
            <a:tbl>
              <a:tblPr>
                <a:noFill/>
                <a:tableStyleId>{8015A2D1-94F9-4A76-801D-6F9BE81D9146}</a:tableStyleId>
              </a:tblPr>
              <a:tblGrid>
                <a:gridCol w="3195450"/>
                <a:gridCol w="1970300"/>
              </a:tblGrid>
              <a:tr h="403925">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Content Pillar</a:t>
                      </a:r>
                      <a:endParaRPr b="1" sz="900">
                        <a:solidFill>
                          <a:srgbClr val="595959"/>
                        </a:solidFill>
                        <a:latin typeface="Montserrat"/>
                        <a:ea typeface="Montserrat"/>
                        <a:cs typeface="Montserrat"/>
                        <a:sym typeface="Montserrat"/>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a:t>
                      </a:r>
                      <a:endParaRPr b="1" sz="900">
                        <a:solidFill>
                          <a:srgbClr val="595959"/>
                        </a:solidFill>
                        <a:latin typeface="Montserrat"/>
                        <a:ea typeface="Montserrat"/>
                        <a:cs typeface="Montserrat"/>
                        <a:sym typeface="Montserrat"/>
                      </a:endParaRPr>
                    </a:p>
                  </a:txBody>
                  <a:tcPr marT="91425" marB="91425" marR="91425" marL="91425" anchor="ctr">
                    <a:lnB cap="flat" cmpd="sng" w="9525">
                      <a:solidFill>
                        <a:srgbClr val="9E9E9E"/>
                      </a:solidFill>
                      <a:prstDash val="solid"/>
                      <a:round/>
                      <a:headEnd len="sm" w="sm" type="none"/>
                      <a:tailEnd len="sm" w="sm" type="none"/>
                    </a:lnB>
                  </a:tcPr>
                </a:tc>
              </a:tr>
              <a:tr h="5061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Content Pillar #1</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6150">
                <a:tc>
                  <a:txBody>
                    <a:bodyPr/>
                    <a:lstStyle/>
                    <a:p>
                      <a:pPr indent="0" lvl="0" marL="0" rtl="0" algn="l">
                        <a:spcBef>
                          <a:spcPts val="0"/>
                        </a:spcBef>
                        <a:spcAft>
                          <a:spcPts val="0"/>
                        </a:spcAft>
                        <a:buClr>
                          <a:srgbClr val="000000"/>
                        </a:buClr>
                        <a:buSzPts val="1100"/>
                        <a:buFont typeface="Arial"/>
                        <a:buNone/>
                      </a:pPr>
                      <a:r>
                        <a:rPr lang="en" sz="800">
                          <a:solidFill>
                            <a:srgbClr val="595959"/>
                          </a:solidFill>
                          <a:latin typeface="Montserrat"/>
                          <a:ea typeface="Montserrat"/>
                          <a:cs typeface="Montserrat"/>
                          <a:sym typeface="Montserrat"/>
                        </a:rPr>
                        <a:t>Content Pillar #2</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61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Content Pillar #3</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Number of posts/month</a:t>
                      </a:r>
                      <a:endParaRPr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25">
                <a:tc>
                  <a:txBody>
                    <a:bodyPr/>
                    <a:lstStyle/>
                    <a:p>
                      <a:pPr indent="0" lvl="0" marL="0" rtl="0" algn="l">
                        <a:spcBef>
                          <a:spcPts val="0"/>
                        </a:spcBef>
                        <a:spcAft>
                          <a:spcPts val="0"/>
                        </a:spcAft>
                        <a:buClr>
                          <a:srgbClr val="000000"/>
                        </a:buClr>
                        <a:buSzPts val="1100"/>
                        <a:buFont typeface="Arial"/>
                        <a:buNone/>
                      </a:pPr>
                      <a:r>
                        <a:rPr b="1" lang="en" sz="800">
                          <a:solidFill>
                            <a:srgbClr val="595959"/>
                          </a:solidFill>
                          <a:latin typeface="Montserrat"/>
                          <a:ea typeface="Montserrat"/>
                          <a:cs typeface="Montserrat"/>
                          <a:sym typeface="Montserrat"/>
                        </a:rPr>
                        <a:t>Monthly Total</a:t>
                      </a:r>
                      <a:endParaRPr sz="800">
                        <a:solidFill>
                          <a:srgbClr val="595959"/>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Total number of posts/month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82" name="Google Shape;182;p30"/>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Defining Social Media Assets</a:t>
            </a:r>
            <a:endParaRPr sz="2800"/>
          </a:p>
        </p:txBody>
      </p:sp>
      <p:sp>
        <p:nvSpPr>
          <p:cNvPr id="188" name="Google Shape;188;p31"/>
          <p:cNvSpPr txBox="1"/>
          <p:nvPr>
            <p:ph idx="1" type="body"/>
          </p:nvPr>
        </p:nvSpPr>
        <p:spPr>
          <a:xfrm>
            <a:off x="464100" y="1076275"/>
            <a:ext cx="8230800" cy="345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An overview of the various types of assets required to support a social media strategy.</a:t>
            </a:r>
            <a:endParaRPr sz="1200"/>
          </a:p>
          <a:p>
            <a:pPr indent="0" lvl="0" marL="0" rtl="0" algn="l">
              <a:spcBef>
                <a:spcPts val="1600"/>
              </a:spcBef>
              <a:spcAft>
                <a:spcPts val="0"/>
              </a:spcAft>
              <a:buNone/>
            </a:pPr>
            <a:r>
              <a:rPr b="1" lang="en" sz="1200">
                <a:latin typeface="Montserrat"/>
                <a:ea typeface="Montserrat"/>
                <a:cs typeface="Montserrat"/>
                <a:sym typeface="Montserrat"/>
              </a:rPr>
              <a:t>Destination Content</a:t>
            </a:r>
            <a:r>
              <a:rPr b="1" lang="en" sz="1200">
                <a:latin typeface="Montserrat"/>
                <a:ea typeface="Montserrat"/>
                <a:cs typeface="Montserrat"/>
                <a:sym typeface="Montserrat"/>
              </a:rPr>
              <a:t>: </a:t>
            </a:r>
            <a:r>
              <a:rPr lang="en" sz="1200"/>
              <a:t>This refers to the content a social post is directing the user to, oftentimes this content lives on the website. Destination content can take the form of landing pages, blogs, articles - anything the social post links to that takes the user off of the platform.</a:t>
            </a:r>
            <a:br>
              <a:rPr lang="en" sz="1200"/>
            </a:br>
            <a:br>
              <a:rPr lang="en" sz="1200"/>
            </a:br>
            <a:r>
              <a:rPr b="1" lang="en" sz="1200">
                <a:latin typeface="Montserrat"/>
                <a:ea typeface="Montserrat"/>
                <a:cs typeface="Montserrat"/>
                <a:sym typeface="Montserrat"/>
              </a:rPr>
              <a:t>Social Media Content</a:t>
            </a:r>
            <a:r>
              <a:rPr b="1" lang="en" sz="1200">
                <a:latin typeface="Montserrat"/>
                <a:ea typeface="Montserrat"/>
                <a:cs typeface="Montserrat"/>
                <a:sym typeface="Montserrat"/>
              </a:rPr>
              <a:t>: </a:t>
            </a:r>
            <a:r>
              <a:rPr lang="en" sz="1200"/>
              <a:t>Social media content is the copy written specifically for each platform, that only lives on that channel.</a:t>
            </a:r>
            <a:endParaRPr sz="1200"/>
          </a:p>
          <a:p>
            <a:pPr indent="0" lvl="0" marL="0" rtl="0" algn="l">
              <a:spcBef>
                <a:spcPts val="1600"/>
              </a:spcBef>
              <a:spcAft>
                <a:spcPts val="0"/>
              </a:spcAft>
              <a:buNone/>
            </a:pPr>
            <a:r>
              <a:rPr b="1" lang="en" sz="1200">
                <a:latin typeface="Montserrat"/>
                <a:ea typeface="Montserrat"/>
                <a:cs typeface="Montserrat"/>
                <a:sym typeface="Montserrat"/>
              </a:rPr>
              <a:t>Repurposed Content:</a:t>
            </a:r>
            <a:r>
              <a:rPr lang="en" sz="1200"/>
              <a:t> Not all content needs to be created from scratch. When you consider the small percentage of your organic social audience that has the potential to see a social media post, there is little to no risk in reusing content. Leveraging a blend of new and existing assets will help lighten the load of the monthly content production needs.</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 Media Content Calendar</a:t>
            </a:r>
            <a:endParaRPr sz="2800"/>
          </a:p>
        </p:txBody>
      </p:sp>
      <p:sp>
        <p:nvSpPr>
          <p:cNvPr id="194" name="Google Shape;194;p32"/>
          <p:cNvSpPr txBox="1"/>
          <p:nvPr>
            <p:ph idx="1" type="body"/>
          </p:nvPr>
        </p:nvSpPr>
        <p:spPr>
          <a:xfrm>
            <a:off x="464100" y="923875"/>
            <a:ext cx="8237700" cy="67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We recommend leveraging a content calendar to ensure all areas of the content strategy are balanced and your publishing cadence is on par with your target. Below is an example to get you started.</a:t>
            </a:r>
            <a:endParaRPr sz="1200"/>
          </a:p>
        </p:txBody>
      </p:sp>
      <p:pic>
        <p:nvPicPr>
          <p:cNvPr id="195" name="Google Shape;195;p32"/>
          <p:cNvPicPr preferRelativeResize="0"/>
          <p:nvPr/>
        </p:nvPicPr>
        <p:blipFill>
          <a:blip r:embed="rId3">
            <a:alphaModFix/>
          </a:blip>
          <a:stretch>
            <a:fillRect/>
          </a:stretch>
        </p:blipFill>
        <p:spPr>
          <a:xfrm>
            <a:off x="244500" y="1545355"/>
            <a:ext cx="8676900" cy="29784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464100" y="445025"/>
            <a:ext cx="82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Annual Editorial Calendar</a:t>
            </a:r>
            <a:endParaRPr sz="2800"/>
          </a:p>
        </p:txBody>
      </p:sp>
      <p:sp>
        <p:nvSpPr>
          <p:cNvPr id="201" name="Google Shape;201;p33"/>
          <p:cNvSpPr txBox="1"/>
          <p:nvPr>
            <p:ph idx="1" type="body"/>
          </p:nvPr>
        </p:nvSpPr>
        <p:spPr>
          <a:xfrm>
            <a:off x="464100" y="1076275"/>
            <a:ext cx="8223000" cy="345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order to flesh out the monthly content calendar with actual content, we recommend creating an editorial calendar template to inform the content that is published on social media. This will require collaboration across internal teams on a regular basis. The following is a list of areas to consider when creating your editorial calendar template.</a:t>
            </a:r>
            <a:endParaRPr sz="1200"/>
          </a:p>
          <a:p>
            <a:pPr indent="0" lvl="0" marL="0" rtl="0" algn="l">
              <a:lnSpc>
                <a:spcPct val="115000"/>
              </a:lnSpc>
              <a:spcBef>
                <a:spcPts val="1600"/>
              </a:spcBef>
              <a:spcAft>
                <a:spcPts val="0"/>
              </a:spcAft>
              <a:buNone/>
            </a:pPr>
            <a:r>
              <a:rPr b="1" lang="en" sz="1200">
                <a:latin typeface="Montserrat"/>
                <a:ea typeface="Montserrat"/>
                <a:cs typeface="Montserrat"/>
                <a:sym typeface="Montserrat"/>
              </a:rPr>
              <a:t>Editorial Considerations:</a:t>
            </a:r>
            <a:endParaRPr b="1" sz="1200">
              <a:latin typeface="Montserrat"/>
              <a:ea typeface="Montserrat"/>
              <a:cs typeface="Montserrat"/>
              <a:sym typeface="Montserrat"/>
            </a:endParaRPr>
          </a:p>
          <a:p>
            <a:pPr indent="-304800" lvl="0" marL="457200" rtl="0" algn="l">
              <a:lnSpc>
                <a:spcPct val="115000"/>
              </a:lnSpc>
              <a:spcBef>
                <a:spcPts val="1600"/>
              </a:spcBef>
              <a:spcAft>
                <a:spcPts val="0"/>
              </a:spcAft>
              <a:buSzPts val="1200"/>
              <a:buChar char="●"/>
            </a:pPr>
            <a:r>
              <a:rPr lang="en" sz="1200"/>
              <a:t>Industry Events</a:t>
            </a:r>
            <a:endParaRPr sz="1200"/>
          </a:p>
          <a:p>
            <a:pPr indent="-304800" lvl="0" marL="457200" rtl="0" algn="l">
              <a:lnSpc>
                <a:spcPct val="115000"/>
              </a:lnSpc>
              <a:spcBef>
                <a:spcPts val="0"/>
              </a:spcBef>
              <a:spcAft>
                <a:spcPts val="0"/>
              </a:spcAft>
              <a:buSzPts val="1200"/>
              <a:buChar char="●"/>
            </a:pPr>
            <a:r>
              <a:rPr lang="en" sz="1200"/>
              <a:t>Relevant Dates</a:t>
            </a:r>
            <a:endParaRPr sz="1200"/>
          </a:p>
          <a:p>
            <a:pPr indent="-304800" lvl="0" marL="457200" rtl="0" algn="l">
              <a:lnSpc>
                <a:spcPct val="115000"/>
              </a:lnSpc>
              <a:spcBef>
                <a:spcPts val="0"/>
              </a:spcBef>
              <a:spcAft>
                <a:spcPts val="0"/>
              </a:spcAft>
              <a:buSzPts val="1200"/>
              <a:buChar char="●"/>
            </a:pPr>
            <a:r>
              <a:rPr lang="en" sz="1200"/>
              <a:t>Award Nominations</a:t>
            </a:r>
            <a:endParaRPr sz="1200"/>
          </a:p>
          <a:p>
            <a:pPr indent="-304800" lvl="0" marL="457200" rtl="0" algn="l">
              <a:lnSpc>
                <a:spcPct val="115000"/>
              </a:lnSpc>
              <a:spcBef>
                <a:spcPts val="0"/>
              </a:spcBef>
              <a:spcAft>
                <a:spcPts val="0"/>
              </a:spcAft>
              <a:buSzPts val="1200"/>
              <a:buChar char="●"/>
            </a:pPr>
            <a:r>
              <a:rPr lang="en" sz="1200"/>
              <a:t>Public Relations</a:t>
            </a:r>
            <a:endParaRPr sz="1200"/>
          </a:p>
          <a:p>
            <a:pPr indent="-304800" lvl="0" marL="457200" rtl="0" algn="l">
              <a:lnSpc>
                <a:spcPct val="115000"/>
              </a:lnSpc>
              <a:spcBef>
                <a:spcPts val="0"/>
              </a:spcBef>
              <a:spcAft>
                <a:spcPts val="0"/>
              </a:spcAft>
              <a:buSzPts val="1200"/>
              <a:buChar char="●"/>
            </a:pPr>
            <a:r>
              <a:rPr lang="en" sz="1200"/>
              <a:t>Company Milestones</a:t>
            </a:r>
            <a:endParaRPr sz="1200"/>
          </a:p>
          <a:p>
            <a:pPr indent="-304800" lvl="0" marL="457200" rtl="0" algn="l">
              <a:lnSpc>
                <a:spcPct val="115000"/>
              </a:lnSpc>
              <a:spcBef>
                <a:spcPts val="0"/>
              </a:spcBef>
              <a:spcAft>
                <a:spcPts val="0"/>
              </a:spcAft>
              <a:buSzPts val="1200"/>
              <a:buChar char="●"/>
            </a:pPr>
            <a:r>
              <a:rPr lang="en" sz="1200"/>
              <a:t>HR Activities</a:t>
            </a:r>
            <a:endParaRPr sz="1200"/>
          </a:p>
          <a:p>
            <a:pPr indent="-304800" lvl="0" marL="457200" rtl="0" algn="l">
              <a:lnSpc>
                <a:spcPct val="115000"/>
              </a:lnSpc>
              <a:spcBef>
                <a:spcPts val="0"/>
              </a:spcBef>
              <a:spcAft>
                <a:spcPts val="0"/>
              </a:spcAft>
              <a:buSzPts val="1200"/>
              <a:buChar char="●"/>
            </a:pPr>
            <a:r>
              <a:rPr lang="en" sz="1200"/>
              <a:t>Regional Marketing Team</a:t>
            </a:r>
            <a:endParaRPr sz="1200"/>
          </a:p>
          <a:p>
            <a:pPr indent="-304800" lvl="0" marL="457200" rtl="0" algn="l">
              <a:lnSpc>
                <a:spcPct val="115000"/>
              </a:lnSpc>
              <a:spcBef>
                <a:spcPts val="0"/>
              </a:spcBef>
              <a:spcAft>
                <a:spcPts val="0"/>
              </a:spcAft>
              <a:buSzPts val="1200"/>
              <a:buChar char="●"/>
            </a:pPr>
            <a:r>
              <a:rPr lang="en" sz="1200"/>
              <a:t>Global Marketing Team</a:t>
            </a:r>
            <a:endParaRPr sz="1200"/>
          </a:p>
          <a:p>
            <a:pPr indent="-304800" lvl="0" marL="457200" rtl="0" algn="l">
              <a:lnSpc>
                <a:spcPct val="115000"/>
              </a:lnSpc>
              <a:spcBef>
                <a:spcPts val="0"/>
              </a:spcBef>
              <a:spcAft>
                <a:spcPts val="0"/>
              </a:spcAft>
              <a:buSzPts val="1200"/>
              <a:buChar char="●"/>
            </a:pPr>
            <a:r>
              <a:rPr lang="en" sz="1200"/>
              <a:t>Products</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a:t>
            </a:r>
            <a:r>
              <a:rPr lang="en" sz="2800"/>
              <a:t> Request Guidelines</a:t>
            </a:r>
            <a:endParaRPr sz="2800"/>
          </a:p>
        </p:txBody>
      </p:sp>
      <p:sp>
        <p:nvSpPr>
          <p:cNvPr id="207" name="Google Shape;207;p34"/>
          <p:cNvSpPr txBox="1"/>
          <p:nvPr>
            <p:ph idx="1" type="body"/>
          </p:nvPr>
        </p:nvSpPr>
        <p:spPr>
          <a:xfrm>
            <a:off x="464100" y="1076275"/>
            <a:ext cx="8230800" cy="36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If you find yourself regularly fielding requests for social posts from people outside of your department, we recommend documenting and distributing guidelines for internal stakeholders to follow. </a:t>
            </a:r>
            <a:r>
              <a:rPr lang="en" sz="1200"/>
              <a:t>These considerations will get you started.</a:t>
            </a:r>
            <a:endParaRPr sz="1200"/>
          </a:p>
          <a:p>
            <a:pPr indent="0" lvl="0" marL="0" rtl="0" algn="l">
              <a:lnSpc>
                <a:spcPct val="115000"/>
              </a:lnSpc>
              <a:spcBef>
                <a:spcPts val="1600"/>
              </a:spcBef>
              <a:spcAft>
                <a:spcPts val="0"/>
              </a:spcAft>
              <a:buNone/>
            </a:pPr>
            <a:r>
              <a:rPr b="1" lang="en" sz="1200">
                <a:latin typeface="Montserrat"/>
                <a:ea typeface="Montserrat"/>
                <a:cs typeface="Montserrat"/>
                <a:sym typeface="Montserrat"/>
              </a:rPr>
              <a:t>Guideline Considerations</a:t>
            </a:r>
            <a:endParaRPr b="1" sz="1200">
              <a:latin typeface="Montserrat"/>
              <a:ea typeface="Montserrat"/>
              <a:cs typeface="Montserrat"/>
              <a:sym typeface="Montserrat"/>
            </a:endParaRPr>
          </a:p>
          <a:p>
            <a:pPr indent="-304800" lvl="0" marL="457200" rtl="0" algn="l">
              <a:lnSpc>
                <a:spcPct val="115000"/>
              </a:lnSpc>
              <a:spcBef>
                <a:spcPts val="1600"/>
              </a:spcBef>
              <a:spcAft>
                <a:spcPts val="0"/>
              </a:spcAft>
              <a:buSzPts val="1200"/>
              <a:buChar char="●"/>
            </a:pPr>
            <a:r>
              <a:rPr lang="en" sz="1200"/>
              <a:t>Identify your </a:t>
            </a:r>
            <a:r>
              <a:rPr lang="en" sz="1200"/>
              <a:t>preferred</a:t>
            </a:r>
            <a:r>
              <a:rPr lang="en" sz="1200"/>
              <a:t> intake method or tool</a:t>
            </a:r>
            <a:endParaRPr sz="1200"/>
          </a:p>
          <a:p>
            <a:pPr indent="-304800" lvl="0" marL="457200" rtl="0" algn="l">
              <a:lnSpc>
                <a:spcPct val="115000"/>
              </a:lnSpc>
              <a:spcBef>
                <a:spcPts val="0"/>
              </a:spcBef>
              <a:spcAft>
                <a:spcPts val="0"/>
              </a:spcAft>
              <a:buSzPts val="1200"/>
              <a:buChar char="●"/>
            </a:pPr>
            <a:r>
              <a:rPr lang="en" sz="1200"/>
              <a:t>Communicate the amount of notice you require before posting</a:t>
            </a:r>
            <a:endParaRPr sz="1200"/>
          </a:p>
          <a:p>
            <a:pPr indent="-304800" lvl="0" marL="457200" rtl="0" algn="l">
              <a:lnSpc>
                <a:spcPct val="115000"/>
              </a:lnSpc>
              <a:spcBef>
                <a:spcPts val="0"/>
              </a:spcBef>
              <a:spcAft>
                <a:spcPts val="0"/>
              </a:spcAft>
              <a:buSzPts val="1200"/>
              <a:buChar char="●"/>
            </a:pPr>
            <a:r>
              <a:rPr lang="en" sz="1200"/>
              <a:t>Request specifics on timeliness of </a:t>
            </a:r>
            <a:r>
              <a:rPr lang="en" sz="1200"/>
              <a:t>content</a:t>
            </a:r>
            <a:endParaRPr sz="1200"/>
          </a:p>
          <a:p>
            <a:pPr indent="-304800" lvl="0" marL="457200" rtl="0" algn="l">
              <a:lnSpc>
                <a:spcPct val="115000"/>
              </a:lnSpc>
              <a:spcBef>
                <a:spcPts val="0"/>
              </a:spcBef>
              <a:spcAft>
                <a:spcPts val="0"/>
              </a:spcAft>
              <a:buSzPts val="1200"/>
              <a:buChar char="●"/>
            </a:pPr>
            <a:r>
              <a:rPr lang="en" sz="1200"/>
              <a:t>Request details about the intended audience so you</a:t>
            </a:r>
            <a:r>
              <a:rPr i="1" lang="en" sz="1200"/>
              <a:t> </a:t>
            </a:r>
            <a:r>
              <a:rPr lang="en" sz="1200"/>
              <a:t>can determine the appropriate channel</a:t>
            </a:r>
            <a:endParaRPr b="1" sz="1200">
              <a:latin typeface="Montserrat"/>
              <a:ea typeface="Montserrat"/>
              <a:cs typeface="Montserrat"/>
              <a:sym typeface="Montserrat"/>
            </a:endParaRPr>
          </a:p>
          <a:p>
            <a:pPr indent="-304800" lvl="0" marL="457200" rtl="0" algn="l">
              <a:lnSpc>
                <a:spcPct val="115000"/>
              </a:lnSpc>
              <a:spcBef>
                <a:spcPts val="0"/>
              </a:spcBef>
              <a:spcAft>
                <a:spcPts val="0"/>
              </a:spcAft>
              <a:buSzPts val="1200"/>
              <a:buChar char="●"/>
            </a:pPr>
            <a:r>
              <a:rPr lang="en" sz="1200"/>
              <a:t>Request a visual to accompany the </a:t>
            </a:r>
            <a:r>
              <a:rPr lang="en" sz="1200"/>
              <a:t>content</a:t>
            </a:r>
            <a:endParaRPr sz="1200"/>
          </a:p>
          <a:p>
            <a:pPr indent="-304800" lvl="0" marL="457200" rtl="0" algn="l">
              <a:lnSpc>
                <a:spcPct val="115000"/>
              </a:lnSpc>
              <a:spcBef>
                <a:spcPts val="0"/>
              </a:spcBef>
              <a:spcAft>
                <a:spcPts val="0"/>
              </a:spcAft>
              <a:buSzPts val="1200"/>
              <a:buChar char="●"/>
            </a:pPr>
            <a:r>
              <a:rPr lang="en" sz="1200"/>
              <a:t>Request links to additional information about the content</a:t>
            </a:r>
            <a:endParaRPr sz="1200"/>
          </a:p>
          <a:p>
            <a:pPr indent="-304800" lvl="0" marL="457200" rtl="0" algn="l">
              <a:spcBef>
                <a:spcPts val="0"/>
              </a:spcBef>
              <a:spcAft>
                <a:spcPts val="0"/>
              </a:spcAft>
              <a:buSzPts val="1200"/>
              <a:buChar char="●"/>
            </a:pPr>
            <a:r>
              <a:rPr lang="en" sz="1200"/>
              <a:t>Request translated text if you are a global company</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Key Elements</a:t>
            </a:r>
            <a:endParaRPr/>
          </a:p>
        </p:txBody>
      </p:sp>
      <p:sp>
        <p:nvSpPr>
          <p:cNvPr id="87" name="Google Shape;87;p17"/>
          <p:cNvSpPr txBox="1"/>
          <p:nvPr>
            <p:ph idx="1" type="body"/>
          </p:nvPr>
        </p:nvSpPr>
        <p:spPr>
          <a:xfrm>
            <a:off x="464100" y="1228675"/>
            <a:ext cx="82377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Content Strategy</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Content Production</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Community Management</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Measurement</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Process &amp; </a:t>
            </a:r>
            <a:r>
              <a:rPr lang="en">
                <a:solidFill>
                  <a:schemeClr val="dk1"/>
                </a:solidFill>
              </a:rPr>
              <a:t>Implementation</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Community Management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Community Management Responsibilities</a:t>
            </a:r>
            <a:endParaRPr sz="2800"/>
          </a:p>
        </p:txBody>
      </p:sp>
      <p:sp>
        <p:nvSpPr>
          <p:cNvPr id="218" name="Google Shape;218;p36"/>
          <p:cNvSpPr txBox="1"/>
          <p:nvPr>
            <p:ph idx="1" type="body"/>
          </p:nvPr>
        </p:nvSpPr>
        <p:spPr>
          <a:xfrm>
            <a:off x="464100" y="1076275"/>
            <a:ext cx="8230800" cy="36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An overview of the various types of community management responsibilities.</a:t>
            </a:r>
            <a:endParaRPr sz="1200"/>
          </a:p>
          <a:p>
            <a:pPr indent="0" lvl="0" marL="0" rtl="0" algn="l">
              <a:spcBef>
                <a:spcPts val="1600"/>
              </a:spcBef>
              <a:spcAft>
                <a:spcPts val="0"/>
              </a:spcAft>
              <a:buNone/>
            </a:pPr>
            <a:r>
              <a:rPr b="1" lang="en" sz="1200">
                <a:latin typeface="Montserrat"/>
                <a:ea typeface="Montserrat"/>
                <a:cs typeface="Montserrat"/>
                <a:sym typeface="Montserrat"/>
              </a:rPr>
              <a:t>Social Monitoring: </a:t>
            </a:r>
            <a:r>
              <a:rPr lang="en" sz="1200"/>
              <a:t>Reviewing all notifications and mentions of your brand and responding to them in a timely manner.</a:t>
            </a:r>
            <a:endParaRPr sz="1200"/>
          </a:p>
          <a:p>
            <a:pPr indent="0" lvl="0" marL="0" rtl="0" algn="l">
              <a:spcBef>
                <a:spcPts val="1600"/>
              </a:spcBef>
              <a:spcAft>
                <a:spcPts val="0"/>
              </a:spcAft>
              <a:buNone/>
            </a:pPr>
            <a:r>
              <a:rPr b="1" lang="en" sz="1200">
                <a:latin typeface="Montserrat"/>
                <a:ea typeface="Montserrat"/>
                <a:cs typeface="Montserrat"/>
                <a:sym typeface="Montserrat"/>
              </a:rPr>
              <a:t>Social Listening: </a:t>
            </a:r>
            <a:r>
              <a:rPr lang="en" sz="1200"/>
              <a:t>The practice of identifying trends and uncovering engagement opportunities by analyzing conversations.</a:t>
            </a:r>
            <a:endParaRPr sz="1200"/>
          </a:p>
          <a:p>
            <a:pPr indent="0" lvl="0" marL="0" rtl="0" algn="l">
              <a:spcBef>
                <a:spcPts val="1600"/>
              </a:spcBef>
              <a:spcAft>
                <a:spcPts val="1600"/>
              </a:spcAft>
              <a:buNone/>
            </a:pPr>
            <a:r>
              <a:rPr b="1" lang="en" sz="1200">
                <a:latin typeface="Montserrat"/>
                <a:ea typeface="Montserrat"/>
                <a:cs typeface="Montserrat"/>
                <a:sym typeface="Montserrat"/>
              </a:rPr>
              <a:t>Social Engagement: </a:t>
            </a:r>
            <a:r>
              <a:rPr lang="en" sz="1200"/>
              <a:t>Acting on social listening intel by engaging in relevant conversations that may not have directly mentioned your bran</a:t>
            </a:r>
            <a:r>
              <a:rPr lang="en" sz="1200"/>
              <a:t>d.</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 Monitoring</a:t>
            </a:r>
            <a:endParaRPr sz="2800"/>
          </a:p>
        </p:txBody>
      </p:sp>
      <p:sp>
        <p:nvSpPr>
          <p:cNvPr id="224" name="Google Shape;224;p37"/>
          <p:cNvSpPr txBox="1"/>
          <p:nvPr>
            <p:ph idx="1" type="body"/>
          </p:nvPr>
        </p:nvSpPr>
        <p:spPr>
          <a:xfrm>
            <a:off x="464100" y="1047700"/>
            <a:ext cx="8230800" cy="633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An </a:t>
            </a:r>
            <a:r>
              <a:rPr lang="en" sz="1200"/>
              <a:t>overview of how to monitor your brand on each of the primary social media platforms. We recommend adding any other channels that are included in your social media strategy.</a:t>
            </a:r>
            <a:endParaRPr sz="1200"/>
          </a:p>
        </p:txBody>
      </p:sp>
      <p:graphicFrame>
        <p:nvGraphicFramePr>
          <p:cNvPr id="225" name="Google Shape;225;p37"/>
          <p:cNvGraphicFramePr/>
          <p:nvPr/>
        </p:nvGraphicFramePr>
        <p:xfrm>
          <a:off x="754950" y="1756900"/>
          <a:ext cx="3000000" cy="3000000"/>
        </p:xfrm>
        <a:graphic>
          <a:graphicData uri="http://schemas.openxmlformats.org/drawingml/2006/table">
            <a:tbl>
              <a:tblPr>
                <a:noFill/>
                <a:tableStyleId>{8015A2D1-94F9-4A76-801D-6F9BE81D9146}</a:tableStyleId>
              </a:tblPr>
              <a:tblGrid>
                <a:gridCol w="1272350"/>
                <a:gridCol w="1272350"/>
                <a:gridCol w="1272350"/>
                <a:gridCol w="1272350"/>
                <a:gridCol w="1272350"/>
                <a:gridCol w="1272350"/>
              </a:tblGrid>
              <a:tr h="743700">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tc>
              </a:tr>
              <a:tr h="978675">
                <a:tc>
                  <a:txBody>
                    <a:bodyPr/>
                    <a:lstStyle/>
                    <a:p>
                      <a:pPr indent="0" lvl="0" marL="0" rtl="0" algn="ctr">
                        <a:lnSpc>
                          <a:spcPct val="115000"/>
                        </a:lnSpc>
                        <a:spcBef>
                          <a:spcPts val="1200"/>
                        </a:spcBef>
                        <a:spcAft>
                          <a:spcPts val="1200"/>
                        </a:spcAft>
                        <a:buClr>
                          <a:srgbClr val="000000"/>
                        </a:buClr>
                        <a:buSzPts val="1100"/>
                        <a:buFont typeface="Arial"/>
                        <a:buNone/>
                      </a:pPr>
                      <a:r>
                        <a:rPr b="1" lang="en" sz="900">
                          <a:solidFill>
                            <a:srgbClr val="595959"/>
                          </a:solidFill>
                          <a:latin typeface="Montserrat"/>
                          <a:ea typeface="Montserrat"/>
                          <a:cs typeface="Montserrat"/>
                          <a:sym typeface="Montserrat"/>
                        </a:rPr>
                        <a:t>Brand</a:t>
                      </a:r>
                      <a:br>
                        <a:rPr b="1" lang="en" sz="900">
                          <a:solidFill>
                            <a:srgbClr val="595959"/>
                          </a:solidFill>
                          <a:latin typeface="Montserrat"/>
                          <a:ea typeface="Montserrat"/>
                          <a:cs typeface="Montserrat"/>
                          <a:sym typeface="Montserrat"/>
                        </a:rPr>
                      </a:br>
                      <a:r>
                        <a:rPr b="1" lang="en" sz="900">
                          <a:solidFill>
                            <a:srgbClr val="595959"/>
                          </a:solidFill>
                          <a:latin typeface="Montserrat"/>
                          <a:ea typeface="Montserrat"/>
                          <a:cs typeface="Montserrat"/>
                          <a:sym typeface="Montserrat"/>
                        </a:rPr>
                        <a:t>Notifications</a:t>
                      </a:r>
                      <a:endParaRPr b="1" sz="9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comments, mentions, and shares; reply to DMs</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comments, mentions, and shares; reply to DMs</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replies, mentions, and retweets; reply to DMs</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comments and mentions; reply to DMs</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comments on your videos</a:t>
                      </a:r>
                      <a:endParaRPr sz="800">
                        <a:latin typeface="Montserrat"/>
                        <a:ea typeface="Montserrat"/>
                        <a:cs typeface="Montserrat"/>
                        <a:sym typeface="Montserrat"/>
                      </a:endParaRPr>
                    </a:p>
                  </a:txBody>
                  <a:tcPr marT="91425" marB="91425" marR="91425" marL="91425" anchor="ctr"/>
                </a:tc>
              </a:tr>
              <a:tr h="1087975">
                <a:tc>
                  <a:txBody>
                    <a:bodyPr/>
                    <a:lstStyle/>
                    <a:p>
                      <a:pPr indent="0" lvl="0" marL="0" rtl="0" algn="ctr">
                        <a:lnSpc>
                          <a:spcPct val="115000"/>
                        </a:lnSpc>
                        <a:spcBef>
                          <a:spcPts val="1200"/>
                        </a:spcBef>
                        <a:spcAft>
                          <a:spcPts val="1200"/>
                        </a:spcAft>
                        <a:buClr>
                          <a:srgbClr val="000000"/>
                        </a:buClr>
                        <a:buSzPts val="1100"/>
                        <a:buFont typeface="Arial"/>
                        <a:buNone/>
                      </a:pPr>
                      <a:r>
                        <a:rPr b="1" lang="en" sz="900">
                          <a:solidFill>
                            <a:srgbClr val="595959"/>
                          </a:solidFill>
                          <a:latin typeface="Montserrat"/>
                          <a:ea typeface="Montserrat"/>
                          <a:cs typeface="Montserrat"/>
                          <a:sym typeface="Montserrat"/>
                        </a:rPr>
                        <a:t>Unbranded </a:t>
                      </a:r>
                      <a:br>
                        <a:rPr b="1" lang="en" sz="900">
                          <a:solidFill>
                            <a:srgbClr val="595959"/>
                          </a:solidFill>
                          <a:latin typeface="Montserrat"/>
                          <a:ea typeface="Montserrat"/>
                          <a:cs typeface="Montserrat"/>
                          <a:sym typeface="Montserrat"/>
                        </a:rPr>
                      </a:br>
                      <a:r>
                        <a:rPr b="1" lang="en" sz="900">
                          <a:solidFill>
                            <a:srgbClr val="595959"/>
                          </a:solidFill>
                          <a:latin typeface="Montserrat"/>
                          <a:ea typeface="Montserrat"/>
                          <a:cs typeface="Montserrat"/>
                          <a:sym typeface="Montserrat"/>
                        </a:rPr>
                        <a:t>Mentions</a:t>
                      </a:r>
                      <a:endParaRPr b="1" sz="9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Due to privacy restrictions, there is no way to engage with unbranded mentions on LinkedIn</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Due to privacy restrictions, there is no way to engage with unbranded mentions on Facebook</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tweets that mention but don’t tag your brand by searching </a:t>
                      </a:r>
                      <a:r>
                        <a:rPr lang="en" sz="800">
                          <a:latin typeface="Montserrat"/>
                          <a:ea typeface="Montserrat"/>
                          <a:cs typeface="Montserrat"/>
                          <a:sym typeface="Montserrat"/>
                        </a:rPr>
                        <a:t>for variations of your brand name</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reply to posts that mention but don’t tag your brand by searching </a:t>
                      </a:r>
                      <a:r>
                        <a:rPr lang="en" sz="800">
                          <a:latin typeface="Montserrat"/>
                          <a:ea typeface="Montserrat"/>
                          <a:cs typeface="Montserrat"/>
                          <a:sym typeface="Montserrat"/>
                        </a:rPr>
                        <a:t>for variations of your brand name</a:t>
                      </a:r>
                      <a:endParaRPr sz="800">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lang="en" sz="800">
                          <a:latin typeface="Montserrat"/>
                          <a:ea typeface="Montserrat"/>
                          <a:cs typeface="Montserrat"/>
                          <a:sym typeface="Montserrat"/>
                        </a:rPr>
                        <a:t>Like and comment on videos that mention but don’t tag your brand by searching </a:t>
                      </a:r>
                      <a:r>
                        <a:rPr lang="en" sz="800">
                          <a:latin typeface="Montserrat"/>
                          <a:ea typeface="Montserrat"/>
                          <a:cs typeface="Montserrat"/>
                          <a:sym typeface="Montserrat"/>
                        </a:rPr>
                        <a:t>for variations of your brand name</a:t>
                      </a:r>
                      <a:endParaRPr sz="800">
                        <a:latin typeface="Montserrat"/>
                        <a:ea typeface="Montserrat"/>
                        <a:cs typeface="Montserrat"/>
                        <a:sym typeface="Montserrat"/>
                      </a:endParaRPr>
                    </a:p>
                  </a:txBody>
                  <a:tcPr marT="91425" marB="91425" marR="91425" marL="91425" anchor="ctr"/>
                </a:tc>
              </a:tr>
            </a:tbl>
          </a:graphicData>
        </a:graphic>
      </p:graphicFrame>
      <p:pic>
        <p:nvPicPr>
          <p:cNvPr id="226" name="Google Shape;226;p37"/>
          <p:cNvPicPr preferRelativeResize="0"/>
          <p:nvPr/>
        </p:nvPicPr>
        <p:blipFill rotWithShape="1">
          <a:blip r:embed="rId3">
            <a:alphaModFix/>
          </a:blip>
          <a:srcRect b="0" l="0" r="0" t="0"/>
          <a:stretch/>
        </p:blipFill>
        <p:spPr>
          <a:xfrm>
            <a:off x="2446011" y="1940162"/>
            <a:ext cx="393593" cy="393591"/>
          </a:xfrm>
          <a:prstGeom prst="rect">
            <a:avLst/>
          </a:prstGeom>
          <a:noFill/>
          <a:ln>
            <a:noFill/>
          </a:ln>
        </p:spPr>
      </p:pic>
      <p:pic>
        <p:nvPicPr>
          <p:cNvPr id="227" name="Google Shape;227;p37"/>
          <p:cNvPicPr preferRelativeResize="0"/>
          <p:nvPr/>
        </p:nvPicPr>
        <p:blipFill rotWithShape="1">
          <a:blip r:embed="rId4">
            <a:alphaModFix/>
          </a:blip>
          <a:srcRect b="0" l="0" r="0" t="0"/>
          <a:stretch/>
        </p:blipFill>
        <p:spPr>
          <a:xfrm>
            <a:off x="3737322" y="1940159"/>
            <a:ext cx="393593" cy="393591"/>
          </a:xfrm>
          <a:prstGeom prst="rect">
            <a:avLst/>
          </a:prstGeom>
          <a:noFill/>
          <a:ln>
            <a:noFill/>
          </a:ln>
        </p:spPr>
      </p:pic>
      <p:pic>
        <p:nvPicPr>
          <p:cNvPr id="228" name="Google Shape;228;p37"/>
          <p:cNvPicPr preferRelativeResize="0"/>
          <p:nvPr/>
        </p:nvPicPr>
        <p:blipFill rotWithShape="1">
          <a:blip r:embed="rId5">
            <a:alphaModFix/>
          </a:blip>
          <a:srcRect b="0" l="0" r="0" t="0"/>
          <a:stretch/>
        </p:blipFill>
        <p:spPr>
          <a:xfrm>
            <a:off x="5028615" y="1956574"/>
            <a:ext cx="393593" cy="360791"/>
          </a:xfrm>
          <a:prstGeom prst="rect">
            <a:avLst/>
          </a:prstGeom>
          <a:noFill/>
          <a:ln>
            <a:noFill/>
          </a:ln>
        </p:spPr>
      </p:pic>
      <p:pic>
        <p:nvPicPr>
          <p:cNvPr id="229" name="Google Shape;229;p37"/>
          <p:cNvPicPr preferRelativeResize="0"/>
          <p:nvPr/>
        </p:nvPicPr>
        <p:blipFill rotWithShape="1">
          <a:blip r:embed="rId6">
            <a:alphaModFix/>
          </a:blip>
          <a:srcRect b="0" l="0" r="0" t="0"/>
          <a:stretch/>
        </p:blipFill>
        <p:spPr>
          <a:xfrm>
            <a:off x="6319898" y="1940182"/>
            <a:ext cx="393593" cy="393591"/>
          </a:xfrm>
          <a:prstGeom prst="rect">
            <a:avLst/>
          </a:prstGeom>
          <a:noFill/>
          <a:ln>
            <a:noFill/>
          </a:ln>
        </p:spPr>
      </p:pic>
      <p:pic>
        <p:nvPicPr>
          <p:cNvPr id="230" name="Google Shape;230;p37"/>
          <p:cNvPicPr preferRelativeResize="0"/>
          <p:nvPr/>
        </p:nvPicPr>
        <p:blipFill>
          <a:blip r:embed="rId7">
            <a:alphaModFix/>
          </a:blip>
          <a:stretch>
            <a:fillRect/>
          </a:stretch>
        </p:blipFill>
        <p:spPr>
          <a:xfrm>
            <a:off x="7611200" y="1992246"/>
            <a:ext cx="393600" cy="2894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464100" y="445025"/>
            <a:ext cx="82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 Listening</a:t>
            </a:r>
            <a:endParaRPr sz="2800"/>
          </a:p>
        </p:txBody>
      </p:sp>
      <p:sp>
        <p:nvSpPr>
          <p:cNvPr id="236" name="Google Shape;236;p38"/>
          <p:cNvSpPr txBox="1"/>
          <p:nvPr>
            <p:ph idx="1" type="body"/>
          </p:nvPr>
        </p:nvSpPr>
        <p:spPr>
          <a:xfrm>
            <a:off x="464100" y="1047700"/>
            <a:ext cx="8223000" cy="10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Manually conducting social listening research and identifying trends can be a time-consuming task. Implementing a marketing technology solution can alleviate bandwidth concerns and elevate the level of insights provided by leveraging AI to identify trends and patterns. We recommend segmenting your social listening approach into three primary categories.</a:t>
            </a:r>
            <a:endParaRPr sz="1200"/>
          </a:p>
        </p:txBody>
      </p:sp>
      <p:sp>
        <p:nvSpPr>
          <p:cNvPr id="237" name="Google Shape;237;p38"/>
          <p:cNvSpPr txBox="1"/>
          <p:nvPr/>
        </p:nvSpPr>
        <p:spPr>
          <a:xfrm>
            <a:off x="683025" y="2115100"/>
            <a:ext cx="2493000" cy="24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Brand Insights</a:t>
            </a:r>
            <a:endParaRPr b="1" sz="900">
              <a:solidFill>
                <a:srgbClr val="595959"/>
              </a:solidFill>
              <a:latin typeface="Montserrat"/>
              <a:ea typeface="Montserrat"/>
              <a:cs typeface="Montserrat"/>
              <a:sym typeface="Montserrat"/>
            </a:endParaRPr>
          </a:p>
          <a:p>
            <a:pPr indent="-171450" lvl="0" marL="342900" rtl="0" algn="l">
              <a:lnSpc>
                <a:spcPct val="115000"/>
              </a:lnSpc>
              <a:spcBef>
                <a:spcPts val="120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Get a pulse on brand health by understanding audience sentiment</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Discover employee content to share</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Include a </a:t>
            </a:r>
            <a:r>
              <a:rPr lang="en" sz="900">
                <a:solidFill>
                  <a:srgbClr val="595959"/>
                </a:solidFill>
                <a:latin typeface="Montserrat"/>
                <a:ea typeface="Montserrat"/>
                <a:cs typeface="Montserrat"/>
                <a:sym typeface="Montserrat"/>
              </a:rPr>
              <a:t>comprehensive</a:t>
            </a:r>
            <a:r>
              <a:rPr lang="en" sz="900">
                <a:solidFill>
                  <a:srgbClr val="595959"/>
                </a:solidFill>
                <a:latin typeface="Montserrat"/>
                <a:ea typeface="Montserrat"/>
                <a:cs typeface="Montserrat"/>
                <a:sym typeface="Montserrat"/>
              </a:rPr>
              <a:t> list of branded hashtags to monitor</a:t>
            </a:r>
            <a:endParaRPr sz="900">
              <a:solidFill>
                <a:srgbClr val="595959"/>
              </a:solidFill>
              <a:latin typeface="Montserrat"/>
              <a:ea typeface="Montserrat"/>
              <a:cs typeface="Montserrat"/>
              <a:sym typeface="Montserrat"/>
            </a:endParaRPr>
          </a:p>
        </p:txBody>
      </p:sp>
      <p:sp>
        <p:nvSpPr>
          <p:cNvPr id="238" name="Google Shape;238;p38"/>
          <p:cNvSpPr txBox="1"/>
          <p:nvPr/>
        </p:nvSpPr>
        <p:spPr>
          <a:xfrm>
            <a:off x="3322577" y="2115100"/>
            <a:ext cx="2493000" cy="24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Industry Insights</a:t>
            </a:r>
            <a:endParaRPr b="1" sz="900">
              <a:solidFill>
                <a:srgbClr val="595959"/>
              </a:solidFill>
              <a:latin typeface="Montserrat"/>
              <a:ea typeface="Montserrat"/>
              <a:cs typeface="Montserrat"/>
              <a:sym typeface="Montserrat"/>
            </a:endParaRPr>
          </a:p>
          <a:p>
            <a:pPr indent="-171450" lvl="0" marL="342900" rtl="0" algn="l">
              <a:lnSpc>
                <a:spcPct val="115000"/>
              </a:lnSpc>
              <a:spcBef>
                <a:spcPts val="120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Get content ideas based on timely conversations and topics with high volume</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Uncover thought leadership opportunities brand SMEs can contribute to</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Include a comprehensive list of industry related hashtags to monitor</a:t>
            </a:r>
            <a:endParaRPr sz="900">
              <a:solidFill>
                <a:srgbClr val="595959"/>
              </a:solidFill>
              <a:latin typeface="Montserrat"/>
              <a:ea typeface="Montserrat"/>
              <a:cs typeface="Montserrat"/>
              <a:sym typeface="Montserrat"/>
            </a:endParaRPr>
          </a:p>
        </p:txBody>
      </p:sp>
      <p:sp>
        <p:nvSpPr>
          <p:cNvPr id="239" name="Google Shape;239;p38"/>
          <p:cNvSpPr txBox="1"/>
          <p:nvPr/>
        </p:nvSpPr>
        <p:spPr>
          <a:xfrm>
            <a:off x="5967979" y="2115100"/>
            <a:ext cx="2493000" cy="24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Competitor Insights</a:t>
            </a:r>
            <a:endParaRPr b="1" sz="900">
              <a:solidFill>
                <a:srgbClr val="595959"/>
              </a:solidFill>
              <a:latin typeface="Montserrat"/>
              <a:ea typeface="Montserrat"/>
              <a:cs typeface="Montserrat"/>
              <a:sym typeface="Montserrat"/>
            </a:endParaRPr>
          </a:p>
          <a:p>
            <a:pPr indent="-171450" lvl="0" marL="342900" rtl="0" algn="l">
              <a:lnSpc>
                <a:spcPct val="115000"/>
              </a:lnSpc>
              <a:spcBef>
                <a:spcPts val="120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Get inspired with content ideas based on what competitor content is performing well</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Analyze competitor content and identify gaps where your company can stand out</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Include a </a:t>
            </a:r>
            <a:r>
              <a:rPr lang="en" sz="900">
                <a:solidFill>
                  <a:srgbClr val="595959"/>
                </a:solidFill>
                <a:latin typeface="Montserrat"/>
                <a:ea typeface="Montserrat"/>
                <a:cs typeface="Montserrat"/>
                <a:sym typeface="Montserrat"/>
              </a:rPr>
              <a:t>comprehensive</a:t>
            </a:r>
            <a:r>
              <a:rPr lang="en" sz="900">
                <a:solidFill>
                  <a:srgbClr val="595959"/>
                </a:solidFill>
                <a:latin typeface="Montserrat"/>
                <a:ea typeface="Montserrat"/>
                <a:cs typeface="Montserrat"/>
                <a:sym typeface="Montserrat"/>
              </a:rPr>
              <a:t> list of competitor handles and hashtags to monitor</a:t>
            </a:r>
            <a:endParaRPr sz="900">
              <a:solidFill>
                <a:srgbClr val="595959"/>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title"/>
          </p:nvPr>
        </p:nvSpPr>
        <p:spPr>
          <a:xfrm>
            <a:off x="464100" y="445025"/>
            <a:ext cx="82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 Engagement</a:t>
            </a:r>
            <a:endParaRPr sz="2800"/>
          </a:p>
        </p:txBody>
      </p:sp>
      <p:sp>
        <p:nvSpPr>
          <p:cNvPr id="245" name="Google Shape;245;p39"/>
          <p:cNvSpPr txBox="1"/>
          <p:nvPr>
            <p:ph idx="1" type="body"/>
          </p:nvPr>
        </p:nvSpPr>
        <p:spPr>
          <a:xfrm>
            <a:off x="464100" y="1047700"/>
            <a:ext cx="8223000" cy="106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You can generate valuable engagement by participating in relevant conversations online, but it is important to evaluate when it’s appropriate to engage. Creating comprehensive social engagement guidelines requires a deeper exploration of a brand voice and tone that should be presented to and approved by internal stakeholders, but these tips will get you </a:t>
            </a:r>
            <a:r>
              <a:rPr lang="en" sz="1200"/>
              <a:t>started</a:t>
            </a:r>
            <a:r>
              <a:rPr lang="en" sz="1200"/>
              <a:t>.</a:t>
            </a:r>
            <a:endParaRPr sz="1200"/>
          </a:p>
        </p:txBody>
      </p:sp>
      <p:sp>
        <p:nvSpPr>
          <p:cNvPr id="246" name="Google Shape;246;p39"/>
          <p:cNvSpPr txBox="1"/>
          <p:nvPr/>
        </p:nvSpPr>
        <p:spPr>
          <a:xfrm>
            <a:off x="683025" y="2115100"/>
            <a:ext cx="2493000" cy="24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Brand Opportunities</a:t>
            </a:r>
            <a:endParaRPr b="1" sz="900">
              <a:solidFill>
                <a:srgbClr val="595959"/>
              </a:solidFill>
              <a:latin typeface="Montserrat"/>
              <a:ea typeface="Montserrat"/>
              <a:cs typeface="Montserrat"/>
              <a:sym typeface="Montserrat"/>
            </a:endParaRPr>
          </a:p>
          <a:p>
            <a:pPr indent="-171450" lvl="0" marL="342900" rtl="0" algn="l">
              <a:lnSpc>
                <a:spcPct val="115000"/>
              </a:lnSpc>
              <a:spcBef>
                <a:spcPts val="120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An employee is talking about the company  in a positive way</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A media outlet or journalist shares a positive story about the brand</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An influencer in your industry mentions the brand</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A customer or partner mentions the company in a positive light</a:t>
            </a:r>
            <a:endParaRPr sz="900">
              <a:solidFill>
                <a:srgbClr val="595959"/>
              </a:solidFill>
              <a:latin typeface="Montserrat"/>
              <a:ea typeface="Montserrat"/>
              <a:cs typeface="Montserrat"/>
              <a:sym typeface="Montserrat"/>
            </a:endParaRPr>
          </a:p>
        </p:txBody>
      </p:sp>
      <p:sp>
        <p:nvSpPr>
          <p:cNvPr id="247" name="Google Shape;247;p39"/>
          <p:cNvSpPr txBox="1"/>
          <p:nvPr/>
        </p:nvSpPr>
        <p:spPr>
          <a:xfrm>
            <a:off x="3322577" y="2115100"/>
            <a:ext cx="2493000" cy="24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Industry Opportunities</a:t>
            </a:r>
            <a:endParaRPr b="1" sz="900">
              <a:solidFill>
                <a:srgbClr val="595959"/>
              </a:solidFill>
              <a:latin typeface="Montserrat"/>
              <a:ea typeface="Montserrat"/>
              <a:cs typeface="Montserrat"/>
              <a:sym typeface="Montserrat"/>
            </a:endParaRPr>
          </a:p>
          <a:p>
            <a:pPr indent="-171450" lvl="0" marL="342900" rtl="0" algn="l">
              <a:lnSpc>
                <a:spcPct val="115000"/>
              </a:lnSpc>
              <a:spcBef>
                <a:spcPts val="120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Conversations related to the core applications of your products or services, often referred to as solutions or verticals</a:t>
            </a:r>
            <a:br>
              <a:rPr lang="en" sz="900">
                <a:solidFill>
                  <a:srgbClr val="595959"/>
                </a:solidFill>
                <a:latin typeface="Montserrat"/>
                <a:ea typeface="Montserrat"/>
                <a:cs typeface="Montserrat"/>
                <a:sym typeface="Montserrat"/>
              </a:rPr>
            </a:br>
            <a:r>
              <a:rPr lang="en" sz="900">
                <a:solidFill>
                  <a:srgbClr val="595959"/>
                </a:solidFill>
                <a:latin typeface="Montserrat"/>
                <a:ea typeface="Montserrat"/>
                <a:cs typeface="Montserrat"/>
                <a:sym typeface="Montserrat"/>
              </a:rPr>
              <a:t>(</a:t>
            </a:r>
            <a:r>
              <a:rPr b="1" i="1" lang="en" sz="900">
                <a:solidFill>
                  <a:srgbClr val="595959"/>
                </a:solidFill>
                <a:latin typeface="Montserrat"/>
                <a:ea typeface="Montserrat"/>
                <a:cs typeface="Montserrat"/>
                <a:sym typeface="Montserrat"/>
              </a:rPr>
              <a:t>Example:</a:t>
            </a:r>
            <a:r>
              <a:rPr i="1" lang="en" sz="900">
                <a:solidFill>
                  <a:srgbClr val="595959"/>
                </a:solidFill>
                <a:latin typeface="Montserrat"/>
                <a:ea typeface="Montserrat"/>
                <a:cs typeface="Montserrat"/>
                <a:sym typeface="Montserrat"/>
              </a:rPr>
              <a:t>  big data, IoT, etc.</a:t>
            </a:r>
            <a:r>
              <a:rPr lang="en" sz="900">
                <a:solidFill>
                  <a:srgbClr val="595959"/>
                </a:solidFill>
                <a:latin typeface="Montserrat"/>
                <a:ea typeface="Montserrat"/>
                <a:cs typeface="Montserrat"/>
                <a:sym typeface="Montserrat"/>
              </a:rPr>
              <a:t>)</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Conversations around your company’s core values</a:t>
            </a:r>
            <a:br>
              <a:rPr lang="en" sz="900">
                <a:solidFill>
                  <a:srgbClr val="595959"/>
                </a:solidFill>
                <a:latin typeface="Montserrat"/>
                <a:ea typeface="Montserrat"/>
                <a:cs typeface="Montserrat"/>
                <a:sym typeface="Montserrat"/>
              </a:rPr>
            </a:br>
            <a:r>
              <a:rPr lang="en" sz="900">
                <a:solidFill>
                  <a:srgbClr val="595959"/>
                </a:solidFill>
                <a:latin typeface="Montserrat"/>
                <a:ea typeface="Montserrat"/>
                <a:cs typeface="Montserrat"/>
                <a:sym typeface="Montserrat"/>
              </a:rPr>
              <a:t>(</a:t>
            </a:r>
            <a:r>
              <a:rPr b="1" i="1" lang="en" sz="900">
                <a:solidFill>
                  <a:srgbClr val="595959"/>
                </a:solidFill>
                <a:latin typeface="Montserrat"/>
                <a:ea typeface="Montserrat"/>
                <a:cs typeface="Montserrat"/>
                <a:sym typeface="Montserrat"/>
              </a:rPr>
              <a:t>Example:</a:t>
            </a:r>
            <a:r>
              <a:rPr i="1" lang="en" sz="900">
                <a:solidFill>
                  <a:srgbClr val="595959"/>
                </a:solidFill>
                <a:latin typeface="Montserrat"/>
                <a:ea typeface="Montserrat"/>
                <a:cs typeface="Montserrat"/>
                <a:sym typeface="Montserrat"/>
              </a:rPr>
              <a:t>  sustainability</a:t>
            </a:r>
            <a:r>
              <a:rPr lang="en" sz="900">
                <a:solidFill>
                  <a:srgbClr val="595959"/>
                </a:solidFill>
                <a:latin typeface="Montserrat"/>
                <a:ea typeface="Montserrat"/>
                <a:cs typeface="Montserrat"/>
                <a:sym typeface="Montserrat"/>
              </a:rPr>
              <a:t>)</a:t>
            </a:r>
            <a:endParaRPr sz="900">
              <a:solidFill>
                <a:srgbClr val="595959"/>
              </a:solidFill>
              <a:latin typeface="Montserrat"/>
              <a:ea typeface="Montserrat"/>
              <a:cs typeface="Montserrat"/>
              <a:sym typeface="Montserrat"/>
            </a:endParaRPr>
          </a:p>
        </p:txBody>
      </p:sp>
      <p:sp>
        <p:nvSpPr>
          <p:cNvPr id="248" name="Google Shape;248;p39"/>
          <p:cNvSpPr txBox="1"/>
          <p:nvPr/>
        </p:nvSpPr>
        <p:spPr>
          <a:xfrm>
            <a:off x="5967979" y="2115100"/>
            <a:ext cx="2493000" cy="24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Competitor Opportunities</a:t>
            </a:r>
            <a:endParaRPr b="1" sz="900">
              <a:solidFill>
                <a:srgbClr val="595959"/>
              </a:solidFill>
              <a:latin typeface="Montserrat"/>
              <a:ea typeface="Montserrat"/>
              <a:cs typeface="Montserrat"/>
              <a:sym typeface="Montserrat"/>
            </a:endParaRPr>
          </a:p>
          <a:p>
            <a:pPr indent="-171450" lvl="0" marL="342900" rtl="0" algn="l">
              <a:lnSpc>
                <a:spcPct val="115000"/>
              </a:lnSpc>
              <a:spcBef>
                <a:spcPts val="120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It is almost never appropriate to engage in conversation with a competitor, though there are some exceptions when friendly banter aligns with the brand</a:t>
            </a:r>
            <a:br>
              <a:rPr lang="en" sz="900">
                <a:solidFill>
                  <a:srgbClr val="595959"/>
                </a:solidFill>
                <a:latin typeface="Montserrat"/>
                <a:ea typeface="Montserrat"/>
                <a:cs typeface="Montserrat"/>
                <a:sym typeface="Montserrat"/>
              </a:rPr>
            </a:br>
            <a:endParaRPr sz="900">
              <a:solidFill>
                <a:srgbClr val="595959"/>
              </a:solidFill>
              <a:latin typeface="Montserrat"/>
              <a:ea typeface="Montserrat"/>
              <a:cs typeface="Montserrat"/>
              <a:sym typeface="Montserrat"/>
            </a:endParaRPr>
          </a:p>
          <a:p>
            <a:pPr indent="-171450" lvl="0" marL="342900" rtl="0" algn="l">
              <a:lnSpc>
                <a:spcPct val="115000"/>
              </a:lnSpc>
              <a:spcBef>
                <a:spcPts val="0"/>
              </a:spcBef>
              <a:spcAft>
                <a:spcPts val="0"/>
              </a:spcAft>
              <a:buClr>
                <a:srgbClr val="595959"/>
              </a:buClr>
              <a:buSzPts val="900"/>
              <a:buFont typeface="Montserrat"/>
              <a:buChar char="●"/>
            </a:pPr>
            <a:r>
              <a:rPr lang="en" sz="900">
                <a:solidFill>
                  <a:srgbClr val="595959"/>
                </a:solidFill>
                <a:latin typeface="Montserrat"/>
                <a:ea typeface="Montserrat"/>
                <a:cs typeface="Montserrat"/>
                <a:sym typeface="Montserrat"/>
              </a:rPr>
              <a:t>Avoid getting in the middle of conversations with or about competitors as it can reflect negatively on the brand</a:t>
            </a:r>
            <a:endParaRPr sz="900">
              <a:solidFill>
                <a:srgbClr val="595959"/>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Measurement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464100" y="445025"/>
            <a:ext cx="822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 Media Reporting</a:t>
            </a:r>
            <a:endParaRPr sz="2800"/>
          </a:p>
        </p:txBody>
      </p:sp>
      <p:sp>
        <p:nvSpPr>
          <p:cNvPr id="259" name="Google Shape;259;p41"/>
          <p:cNvSpPr txBox="1"/>
          <p:nvPr>
            <p:ph idx="1" type="body"/>
          </p:nvPr>
        </p:nvSpPr>
        <p:spPr>
          <a:xfrm>
            <a:off x="464100" y="1076275"/>
            <a:ext cx="8223000" cy="36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An overview of the two </a:t>
            </a:r>
            <a:r>
              <a:rPr lang="en" sz="1200"/>
              <a:t>primary types of social media reporting</a:t>
            </a:r>
            <a:r>
              <a:rPr lang="en" sz="1200"/>
              <a:t>. This distinction will help you communicate the most valuable, relevant metrics to the right internal stakeholders.</a:t>
            </a:r>
            <a:endParaRPr sz="1200"/>
          </a:p>
          <a:p>
            <a:pPr indent="0" lvl="0" marL="0" rtl="0" algn="l">
              <a:spcBef>
                <a:spcPts val="1600"/>
              </a:spcBef>
              <a:spcAft>
                <a:spcPts val="0"/>
              </a:spcAft>
              <a:buNone/>
            </a:pPr>
            <a:r>
              <a:rPr b="1" lang="en" sz="1200">
                <a:latin typeface="Montserrat"/>
                <a:ea typeface="Montserrat"/>
                <a:cs typeface="Montserrat"/>
                <a:sym typeface="Montserrat"/>
              </a:rPr>
              <a:t>Macro Level Reporting</a:t>
            </a:r>
            <a:br>
              <a:rPr b="1" lang="en" sz="1200">
                <a:latin typeface="Montserrat"/>
                <a:ea typeface="Montserrat"/>
                <a:cs typeface="Montserrat"/>
                <a:sym typeface="Montserrat"/>
              </a:rPr>
            </a:br>
            <a:r>
              <a:rPr lang="en" sz="1200"/>
              <a:t>Quarterly | Annually</a:t>
            </a:r>
            <a:endParaRPr sz="1200"/>
          </a:p>
          <a:p>
            <a:pPr indent="0" lvl="0" marL="0" rtl="0" algn="l">
              <a:spcBef>
                <a:spcPts val="1600"/>
              </a:spcBef>
              <a:spcAft>
                <a:spcPts val="0"/>
              </a:spcAft>
              <a:buNone/>
            </a:pPr>
            <a:r>
              <a:rPr lang="en" sz="1200"/>
              <a:t>Macro level reporting focuses on the metrics internal stakeholders at the executive level will be interested in. This data demonstrates how social media has contributed to achieving business objectives.</a:t>
            </a:r>
            <a:endParaRPr sz="1200"/>
          </a:p>
          <a:p>
            <a:pPr indent="0" lvl="0" marL="0" rtl="0" algn="l">
              <a:spcBef>
                <a:spcPts val="1600"/>
              </a:spcBef>
              <a:spcAft>
                <a:spcPts val="0"/>
              </a:spcAft>
              <a:buNone/>
            </a:pPr>
            <a:r>
              <a:rPr b="1" lang="en" sz="1200">
                <a:latin typeface="Montserrat"/>
                <a:ea typeface="Montserrat"/>
                <a:cs typeface="Montserrat"/>
                <a:sym typeface="Montserrat"/>
              </a:rPr>
              <a:t>Micro Level Reporting</a:t>
            </a:r>
            <a:br>
              <a:rPr lang="en" sz="1200"/>
            </a:br>
            <a:r>
              <a:rPr lang="en" sz="1200"/>
              <a:t>Weekly | Monthly</a:t>
            </a:r>
            <a:endParaRPr sz="1200"/>
          </a:p>
          <a:p>
            <a:pPr indent="0" lvl="0" marL="0" rtl="0" algn="l">
              <a:spcBef>
                <a:spcPts val="1600"/>
              </a:spcBef>
              <a:spcAft>
                <a:spcPts val="1600"/>
              </a:spcAft>
              <a:buNone/>
            </a:pPr>
            <a:r>
              <a:rPr lang="en" sz="1200"/>
              <a:t>Micro level reporting focuses on the more granular metrics that indicate content performance. This data is used by the tactical team to inform overall strategy and content direction.</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[Individual Channel] </a:t>
            </a:r>
            <a:r>
              <a:rPr lang="en" sz="2800"/>
              <a:t>Reporting KPIs</a:t>
            </a:r>
            <a:endParaRPr sz="2800"/>
          </a:p>
        </p:txBody>
      </p:sp>
      <p:sp>
        <p:nvSpPr>
          <p:cNvPr id="265" name="Google Shape;265;p42"/>
          <p:cNvSpPr txBox="1"/>
          <p:nvPr>
            <p:ph idx="1" type="body"/>
          </p:nvPr>
        </p:nvSpPr>
        <p:spPr>
          <a:xfrm>
            <a:off x="464100" y="1076275"/>
            <a:ext cx="8237700" cy="62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We recommend aligning your social media goals with specific KPIs to ensure you are measuring your performance in a consistent and meaningful way. The template below will get you started.</a:t>
            </a:r>
            <a:endParaRPr sz="1200"/>
          </a:p>
        </p:txBody>
      </p:sp>
      <p:graphicFrame>
        <p:nvGraphicFramePr>
          <p:cNvPr id="266" name="Google Shape;266;p42"/>
          <p:cNvGraphicFramePr/>
          <p:nvPr/>
        </p:nvGraphicFramePr>
        <p:xfrm>
          <a:off x="674050" y="1891346"/>
          <a:ext cx="3000000" cy="3000000"/>
        </p:xfrm>
        <a:graphic>
          <a:graphicData uri="http://schemas.openxmlformats.org/drawingml/2006/table">
            <a:tbl>
              <a:tblPr>
                <a:noFill/>
                <a:tableStyleId>{8015A2D1-94F9-4A76-801D-6F9BE81D9146}</a:tableStyleId>
              </a:tblPr>
              <a:tblGrid>
                <a:gridCol w="1478025"/>
                <a:gridCol w="2105950"/>
                <a:gridCol w="2105950"/>
                <a:gridCol w="2105950"/>
              </a:tblGrid>
              <a:tr h="369250">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Social Media Goals</a:t>
                      </a:r>
                      <a:endParaRPr b="1" sz="8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Organic Social Media KPIs</a:t>
                      </a:r>
                      <a:endParaRPr b="1" sz="8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Paid Social Media KPIs</a:t>
                      </a:r>
                      <a:endParaRPr b="1" sz="8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Google Analytics KPIs</a:t>
                      </a:r>
                      <a:endParaRPr b="1" sz="800">
                        <a:solidFill>
                          <a:srgbClr val="595959"/>
                        </a:solidFill>
                        <a:latin typeface="Montserrat"/>
                        <a:ea typeface="Montserrat"/>
                        <a:cs typeface="Montserrat"/>
                        <a:sym typeface="Montserrat"/>
                      </a:endParaRPr>
                    </a:p>
                  </a:txBody>
                  <a:tcPr marT="91425" marB="91425" marR="91425" marL="91425" anchor="ctr"/>
                </a:tc>
              </a:tr>
              <a:tr h="6674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Pull from previous slide</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Followers, Reach, Impressions, Engagements, Engagement Rate</a:t>
                      </a:r>
                      <a:endParaRPr i="1" sz="800">
                        <a:solidFill>
                          <a:srgbClr val="595959"/>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Conversions, Conversion Rate, Cost Per Conversion</a:t>
                      </a:r>
                      <a:endParaRPr i="1" sz="800">
                        <a:solidFill>
                          <a:srgbClr val="595959"/>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Sessions, Bounce Rate, Pages/Session, Average Session Duration, Goal Completions</a:t>
                      </a:r>
                      <a:endParaRPr i="1" sz="800">
                        <a:solidFill>
                          <a:srgbClr val="595959"/>
                        </a:solidFill>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6674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Pull from previous slide</a:t>
                      </a:r>
                      <a:endParaRPr sz="800">
                        <a:solidFill>
                          <a:srgbClr val="595959"/>
                        </a:solidFill>
                        <a:latin typeface="Montserrat"/>
                        <a:ea typeface="Montserrat"/>
                        <a:cs typeface="Montserrat"/>
                        <a:sym typeface="Montserrat"/>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Followers, Reach, Impressions, Engagements, Engagement Rate</a:t>
                      </a:r>
                      <a:endParaRPr i="1"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Conversions, Conversion Rate, Cost Per Conversion</a:t>
                      </a:r>
                      <a:endParaRPr i="1"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Sessions, Bounce Rate, Pages/Session, Average Session Duration, Goal Completions</a:t>
                      </a:r>
                      <a:endParaRPr i="1" sz="800">
                        <a:solidFill>
                          <a:srgbClr val="595959"/>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674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Pull from previous slide</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Followers, Reach, Impressions, Engagements, Engagement Rate</a:t>
                      </a:r>
                      <a:endParaRPr i="1" sz="800">
                        <a:solidFill>
                          <a:srgbClr val="595959"/>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Conversions, Conversion Rate, Cost Per Conversion</a:t>
                      </a:r>
                      <a:endParaRPr i="1" sz="800">
                        <a:solidFill>
                          <a:srgbClr val="595959"/>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a:ea typeface="Montserrat"/>
                          <a:cs typeface="Montserrat"/>
                          <a:sym typeface="Montserrat"/>
                        </a:rPr>
                        <a:t>Sessions, Bounce Rate, Pages/Session, Average Session Duration, Goal Completions</a:t>
                      </a:r>
                      <a:endParaRPr i="1" sz="800">
                        <a:solidFill>
                          <a:srgbClr val="595959"/>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
        <p:nvSpPr>
          <p:cNvPr id="267" name="Google Shape;267;p42"/>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[Individual Channel] KPI Targets</a:t>
            </a:r>
            <a:endParaRPr sz="2800"/>
          </a:p>
        </p:txBody>
      </p:sp>
      <p:sp>
        <p:nvSpPr>
          <p:cNvPr id="273" name="Google Shape;273;p43"/>
          <p:cNvSpPr txBox="1"/>
          <p:nvPr>
            <p:ph idx="1" type="body"/>
          </p:nvPr>
        </p:nvSpPr>
        <p:spPr>
          <a:xfrm>
            <a:off x="464100" y="1076275"/>
            <a:ext cx="8237700" cy="77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Once you’ve identified and defined what you will measure, we recommend including specific goals for each KPI. Be sure to include date references (i.e. per month). Reference these benchmarks when evaluating social media performance and creating reports for various internal stakeholders.</a:t>
            </a:r>
            <a:endParaRPr sz="1200"/>
          </a:p>
        </p:txBody>
      </p:sp>
      <p:graphicFrame>
        <p:nvGraphicFramePr>
          <p:cNvPr id="274" name="Google Shape;274;p43"/>
          <p:cNvGraphicFramePr/>
          <p:nvPr/>
        </p:nvGraphicFramePr>
        <p:xfrm>
          <a:off x="674050" y="2043746"/>
          <a:ext cx="3000000" cy="3000000"/>
        </p:xfrm>
        <a:graphic>
          <a:graphicData uri="http://schemas.openxmlformats.org/drawingml/2006/table">
            <a:tbl>
              <a:tblPr>
                <a:noFill/>
                <a:tableStyleId>{8015A2D1-94F9-4A76-801D-6F9BE81D9146}</a:tableStyleId>
              </a:tblPr>
              <a:tblGrid>
                <a:gridCol w="1478025"/>
                <a:gridCol w="2105950"/>
                <a:gridCol w="2105950"/>
                <a:gridCol w="2105950"/>
              </a:tblGrid>
              <a:tr h="254150">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Social Media Goals</a:t>
                      </a:r>
                      <a:endParaRPr b="1" sz="8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Organic Social Media KPIs</a:t>
                      </a:r>
                      <a:endParaRPr b="1" sz="8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Paid Social Media KPIs</a:t>
                      </a:r>
                      <a:endParaRPr b="1" sz="8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800">
                          <a:solidFill>
                            <a:srgbClr val="595959"/>
                          </a:solidFill>
                          <a:latin typeface="Montserrat"/>
                          <a:ea typeface="Montserrat"/>
                          <a:cs typeface="Montserrat"/>
                          <a:sym typeface="Montserrat"/>
                        </a:rPr>
                        <a:t>Google Analytics KPIs</a:t>
                      </a:r>
                      <a:endParaRPr b="1" sz="800">
                        <a:solidFill>
                          <a:srgbClr val="595959"/>
                        </a:solidFill>
                        <a:latin typeface="Montserrat"/>
                        <a:ea typeface="Montserrat"/>
                        <a:cs typeface="Montserrat"/>
                        <a:sym typeface="Montserrat"/>
                      </a:endParaRPr>
                    </a:p>
                  </a:txBody>
                  <a:tcPr marT="91425" marB="91425" marR="91425" marL="91425" anchor="ctr"/>
                </a:tc>
              </a:tr>
              <a:tr h="6781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Pull from previous slide</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Assign goals to KPIs</a:t>
                      </a:r>
                      <a:br>
                        <a:rPr lang="en" sz="800">
                          <a:solidFill>
                            <a:srgbClr val="595959"/>
                          </a:solidFill>
                          <a:latin typeface="Montserrat"/>
                          <a:ea typeface="Montserrat"/>
                          <a:cs typeface="Montserrat"/>
                          <a:sym typeface="Montserrat"/>
                        </a:rPr>
                      </a:br>
                      <a:br>
                        <a:rPr lang="en" sz="800">
                          <a:solidFill>
                            <a:srgbClr val="595959"/>
                          </a:solidFill>
                          <a:latin typeface="Montserrat"/>
                          <a:ea typeface="Montserrat"/>
                          <a:cs typeface="Montserrat"/>
                          <a:sym typeface="Montserrat"/>
                        </a:rPr>
                      </a:br>
                      <a:r>
                        <a:rPr b="1" i="1" lang="en" sz="800">
                          <a:solidFill>
                            <a:srgbClr val="595959"/>
                          </a:solidFill>
                          <a:latin typeface="Montserrat"/>
                          <a:ea typeface="Montserrat"/>
                          <a:cs typeface="Montserrat"/>
                          <a:sym typeface="Montserrat"/>
                        </a:rPr>
                        <a:t>Example:</a:t>
                      </a:r>
                      <a:r>
                        <a:rPr i="1" lang="en" sz="800">
                          <a:solidFill>
                            <a:srgbClr val="595959"/>
                          </a:solidFill>
                          <a:latin typeface="Montserrat"/>
                          <a:ea typeface="Montserrat"/>
                          <a:cs typeface="Montserrat"/>
                          <a:sym typeface="Montserrat"/>
                        </a:rPr>
                        <a:t> Acquire 30 Twitter followers per month</a:t>
                      </a:r>
                      <a:endParaRPr i="1"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Assign goals to KPIs</a:t>
                      </a:r>
                      <a:br>
                        <a:rPr lang="en" sz="800">
                          <a:solidFill>
                            <a:srgbClr val="595959"/>
                          </a:solidFill>
                          <a:latin typeface="Montserrat"/>
                          <a:ea typeface="Montserrat"/>
                          <a:cs typeface="Montserrat"/>
                          <a:sym typeface="Montserrat"/>
                        </a:rPr>
                      </a:br>
                      <a:br>
                        <a:rPr lang="en" sz="800">
                          <a:solidFill>
                            <a:srgbClr val="595959"/>
                          </a:solidFill>
                          <a:latin typeface="Montserrat"/>
                          <a:ea typeface="Montserrat"/>
                          <a:cs typeface="Montserrat"/>
                          <a:sym typeface="Montserrat"/>
                        </a:rPr>
                      </a:br>
                      <a:r>
                        <a:rPr b="1" i="1" lang="en" sz="800">
                          <a:solidFill>
                            <a:srgbClr val="595959"/>
                          </a:solidFill>
                          <a:latin typeface="Montserrat"/>
                          <a:ea typeface="Montserrat"/>
                          <a:cs typeface="Montserrat"/>
                          <a:sym typeface="Montserrat"/>
                        </a:rPr>
                        <a:t>Example:</a:t>
                      </a:r>
                      <a:r>
                        <a:rPr i="1" lang="en" sz="800">
                          <a:solidFill>
                            <a:srgbClr val="595959"/>
                          </a:solidFill>
                          <a:latin typeface="Montserrat"/>
                          <a:ea typeface="Montserrat"/>
                          <a:cs typeface="Montserrat"/>
                          <a:sym typeface="Montserrat"/>
                        </a:rPr>
                        <a:t> Maintain a CTR of 5% or greater on LinkedIn ads</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Assign goals to KPIs</a:t>
                      </a:r>
                      <a:br>
                        <a:rPr lang="en" sz="800">
                          <a:solidFill>
                            <a:srgbClr val="595959"/>
                          </a:solidFill>
                          <a:latin typeface="Montserrat"/>
                          <a:ea typeface="Montserrat"/>
                          <a:cs typeface="Montserrat"/>
                          <a:sym typeface="Montserrat"/>
                        </a:rPr>
                      </a:br>
                      <a:br>
                        <a:rPr lang="en" sz="800">
                          <a:solidFill>
                            <a:srgbClr val="595959"/>
                          </a:solidFill>
                          <a:latin typeface="Montserrat"/>
                          <a:ea typeface="Montserrat"/>
                          <a:cs typeface="Montserrat"/>
                          <a:sym typeface="Montserrat"/>
                        </a:rPr>
                      </a:br>
                      <a:r>
                        <a:rPr b="1" i="1" lang="en" sz="800">
                          <a:solidFill>
                            <a:srgbClr val="595959"/>
                          </a:solidFill>
                          <a:latin typeface="Montserrat"/>
                          <a:ea typeface="Montserrat"/>
                          <a:cs typeface="Montserrat"/>
                          <a:sym typeface="Montserrat"/>
                        </a:rPr>
                        <a:t>Example:</a:t>
                      </a:r>
                      <a:r>
                        <a:rPr i="1" lang="en" sz="800">
                          <a:solidFill>
                            <a:srgbClr val="595959"/>
                          </a:solidFill>
                          <a:latin typeface="Montserrat"/>
                          <a:ea typeface="Montserrat"/>
                          <a:cs typeface="Montserrat"/>
                          <a:sym typeface="Montserrat"/>
                        </a:rPr>
                        <a:t> Garner 150 pageviews on manufacturing pages per month</a:t>
                      </a:r>
                      <a:endParaRPr sz="800">
                        <a:solidFill>
                          <a:srgbClr val="595959"/>
                        </a:solidFill>
                        <a:latin typeface="Montserrat"/>
                        <a:ea typeface="Montserrat"/>
                        <a:cs typeface="Montserrat"/>
                        <a:sym typeface="Montserrat"/>
                      </a:endParaRPr>
                    </a:p>
                  </a:txBody>
                  <a:tcPr marT="91425" marB="91425" marR="91425" marL="91425"/>
                </a:tc>
              </a:tr>
              <a:tr h="6781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Pull from previous slide</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78150">
                <a:tc>
                  <a:txBody>
                    <a:bodyPr/>
                    <a:lstStyle/>
                    <a:p>
                      <a:pPr indent="0" lvl="0" marL="0" rtl="0" algn="l">
                        <a:spcBef>
                          <a:spcPts val="0"/>
                        </a:spcBef>
                        <a:spcAft>
                          <a:spcPts val="0"/>
                        </a:spcAft>
                        <a:buNone/>
                      </a:pPr>
                      <a:r>
                        <a:rPr lang="en" sz="800">
                          <a:solidFill>
                            <a:srgbClr val="595959"/>
                          </a:solidFill>
                          <a:latin typeface="Montserrat"/>
                          <a:ea typeface="Montserrat"/>
                          <a:cs typeface="Montserrat"/>
                          <a:sym typeface="Montserrat"/>
                        </a:rPr>
                        <a:t>Pull from previous slide</a:t>
                      </a:r>
                      <a:endParaRPr sz="800">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solidFill>
                          <a:srgbClr val="595959"/>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800">
                        <a:solidFill>
                          <a:srgbClr val="595959"/>
                        </a:solidFill>
                        <a:latin typeface="Montserrat"/>
                        <a:ea typeface="Montserrat"/>
                        <a:cs typeface="Montserrat"/>
                        <a:sym typeface="Montserrat"/>
                      </a:endParaRPr>
                    </a:p>
                  </a:txBody>
                  <a:tcPr marT="91425" marB="91425" marR="91425" marL="91425"/>
                </a:tc>
              </a:tr>
            </a:tbl>
          </a:graphicData>
        </a:graphic>
      </p:graphicFrame>
      <p:sp>
        <p:nvSpPr>
          <p:cNvPr id="275" name="Google Shape;275;p43"/>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Process &amp; Implementation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Content Strategy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464100" y="445025"/>
            <a:ext cx="823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Quarterly Tactics</a:t>
            </a:r>
            <a:endParaRPr sz="2800"/>
          </a:p>
        </p:txBody>
      </p:sp>
      <p:sp>
        <p:nvSpPr>
          <p:cNvPr id="286" name="Google Shape;286;p45"/>
          <p:cNvSpPr txBox="1"/>
          <p:nvPr>
            <p:ph idx="1" type="body"/>
          </p:nvPr>
        </p:nvSpPr>
        <p:spPr>
          <a:xfrm>
            <a:off x="464100" y="1076275"/>
            <a:ext cx="8238600" cy="362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Identify the tactics that need to be completed on a quarterly basis to uphold the strategy you put together. Below is a list to get you started.</a:t>
            </a:r>
            <a:endParaRPr sz="1200"/>
          </a:p>
          <a:p>
            <a:pPr indent="-304800" lvl="0" marL="457200" rtl="0" algn="l">
              <a:lnSpc>
                <a:spcPct val="100000"/>
              </a:lnSpc>
              <a:spcBef>
                <a:spcPts val="1600"/>
              </a:spcBef>
              <a:spcAft>
                <a:spcPts val="0"/>
              </a:spcAft>
              <a:buSzPts val="1200"/>
              <a:buChar char="●"/>
            </a:pPr>
            <a:r>
              <a:rPr lang="en" sz="1200"/>
              <a:t>Update saved audiences across all social ad accounts to keep targeting parameters up to date.</a:t>
            </a:r>
            <a:br>
              <a:rPr lang="en" sz="1200"/>
            </a:br>
            <a:endParaRPr sz="1200"/>
          </a:p>
          <a:p>
            <a:pPr indent="-304800" lvl="0" marL="457200" rtl="0" algn="l">
              <a:lnSpc>
                <a:spcPct val="100000"/>
              </a:lnSpc>
              <a:spcBef>
                <a:spcPts val="0"/>
              </a:spcBef>
              <a:spcAft>
                <a:spcPts val="0"/>
              </a:spcAft>
              <a:buSzPts val="1200"/>
              <a:buChar char="●"/>
            </a:pPr>
            <a:r>
              <a:rPr lang="en" sz="1200"/>
              <a:t>Review social listening hashtags and add to or remove as needed. Use upcoming campaigns and editorial content as a way to uncover new niche conversations to monitor</a:t>
            </a:r>
            <a:r>
              <a:rPr lang="en" sz="1200"/>
              <a:t>.</a:t>
            </a:r>
            <a:br>
              <a:rPr lang="en" sz="1200"/>
            </a:br>
            <a:endParaRPr sz="1200"/>
          </a:p>
          <a:p>
            <a:pPr indent="-304800" lvl="0" marL="457200" rtl="0" algn="l">
              <a:lnSpc>
                <a:spcPct val="100000"/>
              </a:lnSpc>
              <a:spcBef>
                <a:spcPts val="0"/>
              </a:spcBef>
              <a:spcAft>
                <a:spcPts val="0"/>
              </a:spcAft>
              <a:buSzPts val="1200"/>
              <a:buChar char="●"/>
            </a:pPr>
            <a:r>
              <a:rPr lang="en" sz="1200"/>
              <a:t>Produce quarterly reports by channel and campaign to identify major fluctuations and adjust accordingly. Share with internal stakeholders as appropriate.</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6"/>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Monthly</a:t>
            </a:r>
            <a:r>
              <a:rPr lang="en" sz="2800"/>
              <a:t> Tactics</a:t>
            </a:r>
            <a:endParaRPr sz="2800"/>
          </a:p>
        </p:txBody>
      </p:sp>
      <p:sp>
        <p:nvSpPr>
          <p:cNvPr id="292" name="Google Shape;292;p46"/>
          <p:cNvSpPr txBox="1"/>
          <p:nvPr>
            <p:ph idx="1" type="body"/>
          </p:nvPr>
        </p:nvSpPr>
        <p:spPr>
          <a:xfrm>
            <a:off x="464100" y="1076275"/>
            <a:ext cx="8230800" cy="362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Identify the tactics that need to be completed on a monthly basis to uphold the strategy you put together. Below is a list to get you started.</a:t>
            </a:r>
            <a:endParaRPr sz="1200"/>
          </a:p>
          <a:p>
            <a:pPr indent="-304800" lvl="0" marL="457200" rtl="0" algn="l">
              <a:lnSpc>
                <a:spcPct val="100000"/>
              </a:lnSpc>
              <a:spcBef>
                <a:spcPts val="1600"/>
              </a:spcBef>
              <a:spcAft>
                <a:spcPts val="0"/>
              </a:spcAft>
              <a:buSzPts val="1200"/>
              <a:buChar char="●"/>
            </a:pPr>
            <a:r>
              <a:rPr lang="en" sz="1200"/>
              <a:t>Schedule monthly content, knowing timely posts will need to be added throughout the month.</a:t>
            </a:r>
            <a:br>
              <a:rPr lang="en" sz="1200"/>
            </a:br>
            <a:endParaRPr sz="1200"/>
          </a:p>
          <a:p>
            <a:pPr indent="-304800" lvl="0" marL="457200" rtl="0" algn="l">
              <a:lnSpc>
                <a:spcPct val="100000"/>
              </a:lnSpc>
              <a:spcBef>
                <a:spcPts val="0"/>
              </a:spcBef>
              <a:spcAft>
                <a:spcPts val="0"/>
              </a:spcAft>
              <a:buSzPts val="1200"/>
              <a:buChar char="●"/>
            </a:pPr>
            <a:r>
              <a:rPr lang="en" sz="1200"/>
              <a:t>Turn on or schedule any paid social ads slated for the month.</a:t>
            </a:r>
            <a:br>
              <a:rPr lang="en" sz="1200"/>
            </a:br>
            <a:endParaRPr sz="1200"/>
          </a:p>
          <a:p>
            <a:pPr indent="-304800" lvl="0" marL="457200" rtl="0" algn="l">
              <a:lnSpc>
                <a:spcPct val="100000"/>
              </a:lnSpc>
              <a:spcBef>
                <a:spcPts val="0"/>
              </a:spcBef>
              <a:spcAft>
                <a:spcPts val="0"/>
              </a:spcAft>
              <a:buSzPts val="1200"/>
              <a:buChar char="●"/>
            </a:pPr>
            <a:r>
              <a:rPr lang="en" sz="1200"/>
              <a:t>Identify and document top performing content. Use these insights as a tool when planning next month’s content calendar. Share with internal stakeholders as appropriate.</a:t>
            </a:r>
            <a:br>
              <a:rPr lang="en" sz="1200"/>
            </a:br>
            <a:endParaRPr sz="1200"/>
          </a:p>
          <a:p>
            <a:pPr indent="-304800" lvl="0" marL="457200" rtl="0" algn="l">
              <a:lnSpc>
                <a:spcPct val="100000"/>
              </a:lnSpc>
              <a:spcBef>
                <a:spcPts val="0"/>
              </a:spcBef>
              <a:spcAft>
                <a:spcPts val="0"/>
              </a:spcAft>
              <a:buSzPts val="1200"/>
              <a:buChar char="●"/>
            </a:pPr>
            <a:r>
              <a:rPr lang="en" sz="1200"/>
              <a:t>Identify emerging themes within the industry using social listening to uncover trends.</a:t>
            </a:r>
            <a:br>
              <a:rPr lang="en" sz="1200"/>
            </a:br>
            <a:endParaRPr sz="1200"/>
          </a:p>
          <a:p>
            <a:pPr indent="-304800" lvl="0" marL="457200" rtl="0" algn="l">
              <a:lnSpc>
                <a:spcPct val="100000"/>
              </a:lnSpc>
              <a:spcBef>
                <a:spcPts val="0"/>
              </a:spcBef>
              <a:spcAft>
                <a:spcPts val="0"/>
              </a:spcAft>
              <a:buSzPts val="1200"/>
              <a:buChar char="●"/>
            </a:pPr>
            <a:r>
              <a:rPr lang="en" sz="1200"/>
              <a:t>Monitor competitor social listening handles and hashtags to discover top performing content.</a:t>
            </a:r>
            <a:br>
              <a:rPr lang="en" sz="1200"/>
            </a:br>
            <a:endParaRPr sz="1200"/>
          </a:p>
          <a:p>
            <a:pPr indent="-304800" lvl="0" marL="457200" rtl="0" algn="l">
              <a:lnSpc>
                <a:spcPct val="100000"/>
              </a:lnSpc>
              <a:spcBef>
                <a:spcPts val="0"/>
              </a:spcBef>
              <a:spcAft>
                <a:spcPts val="0"/>
              </a:spcAft>
              <a:buSzPts val="1200"/>
              <a:buChar char="●"/>
            </a:pPr>
            <a:r>
              <a:rPr lang="en" sz="1200"/>
              <a:t>Create next month’s content calendar. Determine new asset needs and assign.</a:t>
            </a:r>
            <a:br>
              <a:rPr lang="en" sz="1200"/>
            </a:br>
            <a:endParaRPr sz="1200"/>
          </a:p>
          <a:p>
            <a:pPr indent="-304800" lvl="0" marL="457200" rtl="0" algn="l">
              <a:lnSpc>
                <a:spcPct val="100000"/>
              </a:lnSpc>
              <a:spcBef>
                <a:spcPts val="0"/>
              </a:spcBef>
              <a:spcAft>
                <a:spcPts val="0"/>
              </a:spcAft>
              <a:buSzPts val="1200"/>
              <a:buChar char="●"/>
            </a:pPr>
            <a:r>
              <a:rPr lang="en" sz="1200"/>
              <a:t>Create a strategy for next month’s paid social ads.</a:t>
            </a:r>
            <a:br>
              <a:rPr lang="en" sz="1200"/>
            </a:br>
            <a:endParaRPr sz="1200"/>
          </a:p>
          <a:p>
            <a:pPr indent="-304800" lvl="0" marL="457200" rtl="0" algn="l">
              <a:lnSpc>
                <a:spcPct val="100000"/>
              </a:lnSpc>
              <a:spcBef>
                <a:spcPts val="0"/>
              </a:spcBef>
              <a:spcAft>
                <a:spcPts val="0"/>
              </a:spcAft>
              <a:buSzPts val="1200"/>
              <a:buChar char="●"/>
            </a:pPr>
            <a:r>
              <a:rPr lang="en" sz="1200"/>
              <a:t>Meet with internal teams to learn about upcoming events. Update the editorial calendar.</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Weekly Tactics</a:t>
            </a:r>
            <a:endParaRPr sz="2800"/>
          </a:p>
        </p:txBody>
      </p:sp>
      <p:sp>
        <p:nvSpPr>
          <p:cNvPr id="298" name="Google Shape;298;p47"/>
          <p:cNvSpPr txBox="1"/>
          <p:nvPr>
            <p:ph idx="1" type="body"/>
          </p:nvPr>
        </p:nvSpPr>
        <p:spPr>
          <a:xfrm>
            <a:off x="464100" y="1076275"/>
            <a:ext cx="8230800" cy="36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Identify the tactics that need to be completed on a weekly basis to uphold the strategy you put together. Below is a list to get you started.</a:t>
            </a:r>
            <a:endParaRPr sz="1200"/>
          </a:p>
          <a:p>
            <a:pPr indent="-304800" lvl="0" marL="457200" rtl="0" algn="l">
              <a:lnSpc>
                <a:spcPct val="100000"/>
              </a:lnSpc>
              <a:spcBef>
                <a:spcPts val="1600"/>
              </a:spcBef>
              <a:spcAft>
                <a:spcPts val="0"/>
              </a:spcAft>
              <a:buSzPts val="1200"/>
              <a:buChar char="●"/>
            </a:pPr>
            <a:r>
              <a:rPr lang="en" sz="1200"/>
              <a:t>Monitor </a:t>
            </a:r>
            <a:r>
              <a:rPr lang="en" sz="1200"/>
              <a:t>brand </a:t>
            </a:r>
            <a:r>
              <a:rPr lang="en" sz="1200"/>
              <a:t>social listening hashtags to find employee content and share on the corporate channels. Use the content strategy as a guide for what type of content is appropriate to share.</a:t>
            </a:r>
            <a:br>
              <a:rPr lang="en" sz="1200"/>
            </a:br>
            <a:endParaRPr sz="1200"/>
          </a:p>
          <a:p>
            <a:pPr indent="-304800" lvl="0" marL="457200" rtl="0" algn="l">
              <a:lnSpc>
                <a:spcPct val="100000"/>
              </a:lnSpc>
              <a:spcBef>
                <a:spcPts val="0"/>
              </a:spcBef>
              <a:spcAft>
                <a:spcPts val="0"/>
              </a:spcAft>
              <a:buSzPts val="1200"/>
              <a:buChar char="●"/>
            </a:pPr>
            <a:r>
              <a:rPr lang="en" sz="1200"/>
              <a:t>Monitor industry social listening hashtags to find relevant conversations and proactively engage in them to increase brand visibility and boost thought leadership</a:t>
            </a:r>
            <a:r>
              <a:rPr lang="en" sz="1200"/>
              <a:t>.</a:t>
            </a:r>
            <a:br>
              <a:rPr lang="en" sz="1200"/>
            </a:br>
            <a:endParaRPr sz="1200"/>
          </a:p>
          <a:p>
            <a:pPr indent="-304800" lvl="0" marL="457200" rtl="0" algn="l">
              <a:lnSpc>
                <a:spcPct val="100000"/>
              </a:lnSpc>
              <a:spcBef>
                <a:spcPts val="0"/>
              </a:spcBef>
              <a:spcAft>
                <a:spcPts val="0"/>
              </a:spcAft>
              <a:buSzPts val="1200"/>
              <a:buChar char="●"/>
            </a:pPr>
            <a:r>
              <a:rPr lang="en" sz="1200"/>
              <a:t>Review a weekly analytics dashboard to identify major fluctuations and adjust accordingly. Share with internal stakeholders as appropriate.</a:t>
            </a:r>
            <a:endParaRPr sz="1200"/>
          </a:p>
          <a:p>
            <a:pPr indent="0" lvl="0" marL="0" rtl="0" algn="l">
              <a:lnSpc>
                <a:spcPct val="100000"/>
              </a:lnSpc>
              <a:spcBef>
                <a:spcPts val="1600"/>
              </a:spcBef>
              <a:spcAft>
                <a:spcPts val="1600"/>
              </a:spcAft>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type="title"/>
          </p:nvPr>
        </p:nvSpPr>
        <p:spPr>
          <a:xfrm>
            <a:off x="464100" y="445025"/>
            <a:ext cx="823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Daily</a:t>
            </a:r>
            <a:r>
              <a:rPr lang="en" sz="2800"/>
              <a:t> Tactics</a:t>
            </a:r>
            <a:endParaRPr sz="2800"/>
          </a:p>
        </p:txBody>
      </p:sp>
      <p:sp>
        <p:nvSpPr>
          <p:cNvPr id="304" name="Google Shape;304;p48"/>
          <p:cNvSpPr txBox="1"/>
          <p:nvPr>
            <p:ph idx="1" type="body"/>
          </p:nvPr>
        </p:nvSpPr>
        <p:spPr>
          <a:xfrm>
            <a:off x="464100" y="1076275"/>
            <a:ext cx="8230800" cy="36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Identify the tactics that need to be completed on a daily basis to uphold the strategy you put together. Below is a list to get you started.</a:t>
            </a:r>
            <a:endParaRPr sz="1200"/>
          </a:p>
          <a:p>
            <a:pPr indent="-304800" lvl="0" marL="457200" rtl="0" algn="l">
              <a:lnSpc>
                <a:spcPct val="100000"/>
              </a:lnSpc>
              <a:spcBef>
                <a:spcPts val="1600"/>
              </a:spcBef>
              <a:spcAft>
                <a:spcPts val="0"/>
              </a:spcAft>
              <a:buSzPts val="1200"/>
              <a:buChar char="●"/>
            </a:pPr>
            <a:r>
              <a:rPr lang="en" sz="1200"/>
              <a:t>Notify employees who have created content (blogs, articles, UGC on Instagram, etc.) and notify them when something they have contributed to has been posted on the company’s channels.</a:t>
            </a:r>
            <a:br>
              <a:rPr lang="en" sz="1200"/>
            </a:br>
            <a:endParaRPr sz="1200"/>
          </a:p>
          <a:p>
            <a:pPr indent="-304800" lvl="0" marL="457200" rtl="0" algn="l">
              <a:lnSpc>
                <a:spcPct val="100000"/>
              </a:lnSpc>
              <a:spcBef>
                <a:spcPts val="0"/>
              </a:spcBef>
              <a:spcAft>
                <a:spcPts val="0"/>
              </a:spcAft>
              <a:buSzPts val="1200"/>
              <a:buChar char="●"/>
            </a:pPr>
            <a:r>
              <a:rPr lang="en" sz="1200"/>
              <a:t>Monitor paid campaign KPIs, ad spend, and ad variant testing. Optimize ad campaigns based on performance.</a:t>
            </a:r>
            <a:br>
              <a:rPr lang="en" sz="1200"/>
            </a:br>
            <a:endParaRPr sz="1200"/>
          </a:p>
          <a:p>
            <a:pPr indent="-304800" lvl="0" marL="457200" rtl="0" algn="l">
              <a:lnSpc>
                <a:spcPct val="100000"/>
              </a:lnSpc>
              <a:spcBef>
                <a:spcPts val="0"/>
              </a:spcBef>
              <a:spcAft>
                <a:spcPts val="0"/>
              </a:spcAft>
              <a:buSzPts val="1200"/>
              <a:buChar char="●"/>
            </a:pPr>
            <a:r>
              <a:rPr lang="en" sz="1200"/>
              <a:t>Monitor notifications on all channels. Respond to positive brand mentions in a timely manner and alert the crisis communications team of reputable negative brand mentions.</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Business Objectives</a:t>
            </a:r>
            <a:endParaRPr sz="2800"/>
          </a:p>
        </p:txBody>
      </p:sp>
      <p:sp>
        <p:nvSpPr>
          <p:cNvPr id="98" name="Google Shape;98;p19"/>
          <p:cNvSpPr txBox="1"/>
          <p:nvPr>
            <p:ph idx="1" type="body"/>
          </p:nvPr>
        </p:nvSpPr>
        <p:spPr>
          <a:xfrm>
            <a:off x="464100" y="1076275"/>
            <a:ext cx="823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overarching priorities of your business at large.</a:t>
            </a:r>
            <a:endParaRPr sz="1200"/>
          </a:p>
          <a:p>
            <a:pPr indent="-304800" lvl="0" marL="457200" rtl="0" algn="l">
              <a:lnSpc>
                <a:spcPct val="150000"/>
              </a:lnSpc>
              <a:spcBef>
                <a:spcPts val="1600"/>
              </a:spcBef>
              <a:spcAft>
                <a:spcPts val="0"/>
              </a:spcAft>
              <a:buSzPts val="1200"/>
              <a:buAutoNum type="arabicPeriod"/>
            </a:pPr>
            <a:r>
              <a:rPr b="1" i="1" lang="en" sz="1200">
                <a:latin typeface="Montserrat"/>
                <a:ea typeface="Montserrat"/>
                <a:cs typeface="Montserrat"/>
                <a:sym typeface="Montserrat"/>
              </a:rPr>
              <a:t>Example: </a:t>
            </a:r>
            <a:r>
              <a:rPr i="1" lang="en" sz="1200"/>
              <a:t>Grow market share in our manufacturing vertical by 15% over the next fiscal year.</a:t>
            </a:r>
            <a:endParaRPr i="1" sz="1200"/>
          </a:p>
          <a:p>
            <a:pPr indent="-304800" lvl="0" marL="457200" rtl="0" algn="l">
              <a:lnSpc>
                <a:spcPct val="150000"/>
              </a:lnSpc>
              <a:spcBef>
                <a:spcPts val="0"/>
              </a:spcBef>
              <a:spcAft>
                <a:spcPts val="0"/>
              </a:spcAft>
              <a:buSzPts val="1200"/>
              <a:buAutoNum type="arabicPeriod"/>
            </a:pPr>
            <a:r>
              <a:t/>
            </a:r>
            <a:endParaRPr sz="1200"/>
          </a:p>
          <a:p>
            <a:pPr indent="-304800" lvl="0" marL="457200" rtl="0" algn="l">
              <a:lnSpc>
                <a:spcPct val="150000"/>
              </a:lnSpc>
              <a:spcBef>
                <a:spcPts val="0"/>
              </a:spcBef>
              <a:spcAft>
                <a:spcPts val="0"/>
              </a:spcAft>
              <a:buSzPts val="1200"/>
              <a:buAutoNum type="arabicPeriod"/>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Social Media Goals</a:t>
            </a:r>
            <a:endParaRPr sz="2800"/>
          </a:p>
        </p:txBody>
      </p:sp>
      <p:sp>
        <p:nvSpPr>
          <p:cNvPr id="104" name="Google Shape;104;p20"/>
          <p:cNvSpPr txBox="1"/>
          <p:nvPr>
            <p:ph idx="1" type="body"/>
          </p:nvPr>
        </p:nvSpPr>
        <p:spPr>
          <a:xfrm>
            <a:off x="464100" y="1076275"/>
            <a:ext cx="823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goals you are working toward on social media to support your company’s </a:t>
            </a:r>
            <a:r>
              <a:rPr lang="en" sz="1200"/>
              <a:t>business</a:t>
            </a:r>
            <a:r>
              <a:rPr lang="en" sz="1200"/>
              <a:t> objectives.</a:t>
            </a:r>
            <a:endParaRPr sz="1200"/>
          </a:p>
          <a:p>
            <a:pPr indent="-304800" lvl="0" marL="457200" rtl="0" algn="l">
              <a:lnSpc>
                <a:spcPct val="150000"/>
              </a:lnSpc>
              <a:spcBef>
                <a:spcPts val="1600"/>
              </a:spcBef>
              <a:spcAft>
                <a:spcPts val="0"/>
              </a:spcAft>
              <a:buSzPts val="1200"/>
              <a:buAutoNum type="arabicPeriod"/>
            </a:pPr>
            <a:r>
              <a:rPr b="1" i="1" lang="en" sz="1200">
                <a:latin typeface="Montserrat"/>
                <a:ea typeface="Montserrat"/>
                <a:cs typeface="Montserrat"/>
                <a:sym typeface="Montserrat"/>
              </a:rPr>
              <a:t>Example: </a:t>
            </a:r>
            <a:r>
              <a:rPr i="1" lang="en" sz="1200"/>
              <a:t>Maintain an average CTR (click through rate) of 5% or higher on advertising campaigns that drive traffic to the manufacturing industry pages on our website.</a:t>
            </a:r>
            <a:endParaRPr i="1" sz="1200"/>
          </a:p>
          <a:p>
            <a:pPr indent="-304800" lvl="0" marL="457200" rtl="0" algn="l">
              <a:lnSpc>
                <a:spcPct val="150000"/>
              </a:lnSpc>
              <a:spcBef>
                <a:spcPts val="0"/>
              </a:spcBef>
              <a:spcAft>
                <a:spcPts val="0"/>
              </a:spcAft>
              <a:buSzPts val="1200"/>
              <a:buAutoNum type="arabicPeriod"/>
            </a:pPr>
            <a:r>
              <a:t/>
            </a:r>
            <a:endParaRPr sz="1200"/>
          </a:p>
          <a:p>
            <a:pPr indent="-304800" lvl="0" marL="457200" rtl="0" algn="l">
              <a:lnSpc>
                <a:spcPct val="150000"/>
              </a:lnSpc>
              <a:spcBef>
                <a:spcPts val="0"/>
              </a:spcBef>
              <a:spcAft>
                <a:spcPts val="0"/>
              </a:spcAft>
              <a:buSzPts val="1200"/>
              <a:buAutoNum type="arabicPeriod"/>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Personas</a:t>
            </a:r>
            <a:endParaRPr sz="2800"/>
          </a:p>
        </p:txBody>
      </p:sp>
      <p:sp>
        <p:nvSpPr>
          <p:cNvPr id="110" name="Google Shape;110;p21"/>
          <p:cNvSpPr txBox="1"/>
          <p:nvPr>
            <p:ph idx="1" type="body"/>
          </p:nvPr>
        </p:nvSpPr>
        <p:spPr>
          <a:xfrm>
            <a:off x="464100" y="1076275"/>
            <a:ext cx="8237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If your company has not already </a:t>
            </a:r>
            <a:r>
              <a:rPr lang="en" sz="1200"/>
              <a:t>identified</a:t>
            </a:r>
            <a:r>
              <a:rPr lang="en" sz="1200"/>
              <a:t> and documented </a:t>
            </a:r>
            <a:r>
              <a:rPr lang="en" sz="1200"/>
              <a:t>their</a:t>
            </a:r>
            <a:r>
              <a:rPr lang="en" sz="1200"/>
              <a:t> personas, we recommend you complete this </a:t>
            </a:r>
            <a:r>
              <a:rPr lang="en" sz="1200"/>
              <a:t>exercise</a:t>
            </a:r>
            <a:r>
              <a:rPr lang="en" sz="1200"/>
              <a:t> before moving forward with developing your social media strategy.</a:t>
            </a:r>
            <a:endParaRPr sz="1200"/>
          </a:p>
          <a:p>
            <a:pPr indent="-304800" lvl="0" marL="457200" rtl="0" algn="l">
              <a:lnSpc>
                <a:spcPct val="150000"/>
              </a:lnSpc>
              <a:spcBef>
                <a:spcPts val="1600"/>
              </a:spcBef>
              <a:spcAft>
                <a:spcPts val="0"/>
              </a:spcAft>
              <a:buSzPts val="1200"/>
              <a:buAutoNum type="arabicPeriod"/>
            </a:pPr>
            <a:r>
              <a:rPr b="1" i="1" lang="en" sz="1200">
                <a:latin typeface="Montserrat"/>
                <a:ea typeface="Montserrat"/>
                <a:cs typeface="Montserrat"/>
                <a:sym typeface="Montserrat"/>
              </a:rPr>
              <a:t>Example: </a:t>
            </a:r>
            <a:r>
              <a:rPr i="1" lang="en" sz="1200"/>
              <a:t>Customers, Prospects, Media, Investors, Employees, etc.</a:t>
            </a:r>
            <a:endParaRPr i="1" sz="1200"/>
          </a:p>
          <a:p>
            <a:pPr indent="-304800" lvl="0" marL="457200" rtl="0" algn="l">
              <a:lnSpc>
                <a:spcPct val="150000"/>
              </a:lnSpc>
              <a:spcBef>
                <a:spcPts val="0"/>
              </a:spcBef>
              <a:spcAft>
                <a:spcPts val="0"/>
              </a:spcAft>
              <a:buSzPts val="1200"/>
              <a:buAutoNum type="arabicPeriod"/>
            </a:pPr>
            <a:r>
              <a:t/>
            </a:r>
            <a:endParaRPr sz="1200"/>
          </a:p>
          <a:p>
            <a:pPr indent="-304800" lvl="0" marL="457200" rtl="0" algn="l">
              <a:lnSpc>
                <a:spcPct val="150000"/>
              </a:lnSpc>
              <a:spcBef>
                <a:spcPts val="0"/>
              </a:spcBef>
              <a:spcAft>
                <a:spcPts val="0"/>
              </a:spcAft>
              <a:buSzPts val="1200"/>
              <a:buAutoNum type="arabicPeriod"/>
            </a:pPr>
            <a:r>
              <a:t/>
            </a:r>
            <a:endParaRPr sz="1200"/>
          </a:p>
          <a:p>
            <a:pPr indent="-304800" lvl="0" marL="457200" rtl="0" algn="l">
              <a:lnSpc>
                <a:spcPct val="150000"/>
              </a:lnSpc>
              <a:spcBef>
                <a:spcPts val="0"/>
              </a:spcBef>
              <a:spcAft>
                <a:spcPts val="0"/>
              </a:spcAft>
              <a:buSzPts val="1200"/>
              <a:buAutoNum type="arabicPeriod"/>
            </a:pPr>
            <a:r>
              <a:t/>
            </a:r>
            <a:endParaRPr sz="1200"/>
          </a:p>
          <a:p>
            <a:pPr indent="-304800" lvl="0" marL="457200" rtl="0" algn="l">
              <a:lnSpc>
                <a:spcPct val="150000"/>
              </a:lnSpc>
              <a:spcBef>
                <a:spcPts val="0"/>
              </a:spcBef>
              <a:spcAft>
                <a:spcPts val="0"/>
              </a:spcAft>
              <a:buSzPts val="1200"/>
              <a:buAutoNum type="arabicPeriod"/>
            </a:pPr>
            <a:r>
              <a:t/>
            </a:r>
            <a:endParaRPr sz="1200"/>
          </a:p>
          <a:p>
            <a:pPr indent="0" lvl="0" marL="0" rtl="0" algn="l">
              <a:spcBef>
                <a:spcPts val="1600"/>
              </a:spcBef>
              <a:spcAft>
                <a:spcPts val="1600"/>
              </a:spcAft>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Content Strategy Overview</a:t>
            </a:r>
            <a:endParaRPr sz="2800"/>
          </a:p>
        </p:txBody>
      </p:sp>
      <p:graphicFrame>
        <p:nvGraphicFramePr>
          <p:cNvPr id="116" name="Google Shape;116;p22"/>
          <p:cNvGraphicFramePr/>
          <p:nvPr/>
        </p:nvGraphicFramePr>
        <p:xfrm>
          <a:off x="464100" y="1643938"/>
          <a:ext cx="3000000" cy="3000000"/>
        </p:xfrm>
        <a:graphic>
          <a:graphicData uri="http://schemas.openxmlformats.org/drawingml/2006/table">
            <a:tbl>
              <a:tblPr>
                <a:noFill/>
                <a:tableStyleId>{8015A2D1-94F9-4A76-801D-6F9BE81D9146}</a:tableStyleId>
              </a:tblPr>
              <a:tblGrid>
                <a:gridCol w="1498825"/>
                <a:gridCol w="2146400"/>
                <a:gridCol w="1849850"/>
                <a:gridCol w="2742600"/>
              </a:tblGrid>
              <a:tr h="227900">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Social Media Goal</a:t>
                      </a:r>
                      <a:endParaRPr b="1" sz="9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Target Audience</a:t>
                      </a:r>
                      <a:endParaRPr b="1" sz="9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Channel</a:t>
                      </a:r>
                      <a:endParaRPr b="1" sz="900">
                        <a:solidFill>
                          <a:srgbClr val="595959"/>
                        </a:solidFill>
                        <a:latin typeface="Montserrat"/>
                        <a:ea typeface="Montserrat"/>
                        <a:cs typeface="Montserrat"/>
                        <a:sym typeface="Montserrat"/>
                      </a:endParaRPr>
                    </a:p>
                  </a:txBody>
                  <a:tcPr marT="91425" marB="91425" marR="91425" marL="91425" anchor="ctr"/>
                </a:tc>
                <a:tc>
                  <a:txBody>
                    <a:bodyPr/>
                    <a:lstStyle/>
                    <a:p>
                      <a:pPr indent="0" lvl="0" marL="0" rtl="0" algn="l">
                        <a:spcBef>
                          <a:spcPts val="0"/>
                        </a:spcBef>
                        <a:spcAft>
                          <a:spcPts val="0"/>
                        </a:spcAft>
                        <a:buNone/>
                      </a:pPr>
                      <a:r>
                        <a:rPr b="1" lang="en" sz="900">
                          <a:solidFill>
                            <a:srgbClr val="595959"/>
                          </a:solidFill>
                          <a:latin typeface="Montserrat"/>
                          <a:ea typeface="Montserrat"/>
                          <a:cs typeface="Montserrat"/>
                          <a:sym typeface="Montserrat"/>
                        </a:rPr>
                        <a:t>Content</a:t>
                      </a:r>
                      <a:endParaRPr b="1" sz="900">
                        <a:solidFill>
                          <a:srgbClr val="595959"/>
                        </a:solidFill>
                        <a:latin typeface="Montserrat"/>
                        <a:ea typeface="Montserrat"/>
                        <a:cs typeface="Montserrat"/>
                        <a:sym typeface="Montserrat"/>
                      </a:endParaRPr>
                    </a:p>
                  </a:txBody>
                  <a:tcPr marT="91425" marB="91425" marR="91425" marL="91425" anchor="ctr"/>
                </a:tc>
              </a:tr>
              <a:tr h="764800">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Which social media channel(s) will reach the target audience you’ve identified for this goal?</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What types of content would influence the target audience you’ve identified for this goal?</a:t>
                      </a:r>
                      <a:endParaRPr sz="800">
                        <a:solidFill>
                          <a:srgbClr val="595959"/>
                        </a:solidFill>
                        <a:latin typeface="Montserrat Medium"/>
                        <a:ea typeface="Montserrat Medium"/>
                        <a:cs typeface="Montserrat Medium"/>
                        <a:sym typeface="Montserrat Medium"/>
                      </a:endParaRPr>
                    </a:p>
                  </a:txBody>
                  <a:tcPr marT="91425" marB="91425" marR="91425" marL="91425"/>
                </a:tc>
              </a:tr>
              <a:tr h="764800">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Which social media channel(s) will reach the target audience you’ve identified for this goal?</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What types of content would influence the target audience you’ve identified for this goal?</a:t>
                      </a:r>
                      <a:endParaRPr/>
                    </a:p>
                  </a:txBody>
                  <a:tcPr marT="91425" marB="91425" marR="91425" marL="91425"/>
                </a:tc>
              </a:tr>
              <a:tr h="764800">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Pull from previous slide</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Which social media channel(s) will reach the target audience you’ve identified for this goal?</a:t>
                      </a:r>
                      <a:endParaRPr sz="800">
                        <a:solidFill>
                          <a:srgbClr val="595959"/>
                        </a:solidFill>
                        <a:latin typeface="Montserrat Medium"/>
                        <a:ea typeface="Montserrat Medium"/>
                        <a:cs typeface="Montserrat Medium"/>
                        <a:sym typeface="Montserrat Medium"/>
                      </a:endParaRPr>
                    </a:p>
                  </a:txBody>
                  <a:tcPr marT="91425" marB="91425" marR="91425" marL="91425"/>
                </a:tc>
                <a:tc>
                  <a:txBody>
                    <a:bodyPr/>
                    <a:lstStyle/>
                    <a:p>
                      <a:pPr indent="0" lvl="0" marL="0" rtl="0" algn="l">
                        <a:spcBef>
                          <a:spcPts val="0"/>
                        </a:spcBef>
                        <a:spcAft>
                          <a:spcPts val="0"/>
                        </a:spcAft>
                        <a:buNone/>
                      </a:pPr>
                      <a:r>
                        <a:rPr lang="en" sz="800">
                          <a:solidFill>
                            <a:srgbClr val="595959"/>
                          </a:solidFill>
                          <a:latin typeface="Montserrat Medium"/>
                          <a:ea typeface="Montserrat Medium"/>
                          <a:cs typeface="Montserrat Medium"/>
                          <a:sym typeface="Montserrat Medium"/>
                        </a:rPr>
                        <a:t>What types of content would influence the target audience you’ve identified for this goal?</a:t>
                      </a:r>
                      <a:endParaRPr/>
                    </a:p>
                  </a:txBody>
                  <a:tcPr marT="91425" marB="91425" marR="91425" marL="91425"/>
                </a:tc>
              </a:tr>
            </a:tbl>
          </a:graphicData>
        </a:graphic>
      </p:graphicFrame>
      <p:sp>
        <p:nvSpPr>
          <p:cNvPr id="117" name="Google Shape;117;p22"/>
          <p:cNvSpPr txBox="1"/>
          <p:nvPr>
            <p:ph idx="1" type="body"/>
          </p:nvPr>
        </p:nvSpPr>
        <p:spPr>
          <a:xfrm>
            <a:off x="464100" y="1076275"/>
            <a:ext cx="8237700" cy="48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 30,000 foot overview of your social media strategy.</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a:t>
            </a:r>
            <a:r>
              <a:rPr lang="en" sz="2800"/>
              <a:t>Individual</a:t>
            </a:r>
            <a:r>
              <a:rPr lang="en" sz="2800"/>
              <a:t> </a:t>
            </a:r>
            <a:r>
              <a:rPr lang="en" sz="2800"/>
              <a:t>Channel] Content Strategy</a:t>
            </a:r>
            <a:endParaRPr sz="2800"/>
          </a:p>
        </p:txBody>
      </p:sp>
      <p:sp>
        <p:nvSpPr>
          <p:cNvPr id="123" name="Google Shape;123;p23"/>
          <p:cNvSpPr txBox="1"/>
          <p:nvPr/>
        </p:nvSpPr>
        <p:spPr>
          <a:xfrm>
            <a:off x="635175" y="1779775"/>
            <a:ext cx="2493000" cy="19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Content Pillar #1</a:t>
            </a:r>
            <a:endParaRPr b="1" sz="900">
              <a:solidFill>
                <a:srgbClr val="595959"/>
              </a:solidFill>
              <a:latin typeface="Montserrat"/>
              <a:ea typeface="Montserrat"/>
              <a:cs typeface="Montserrat"/>
              <a:sym typeface="Montserrat"/>
            </a:endParaRPr>
          </a:p>
          <a:p>
            <a:pPr indent="-285750" lvl="0" marL="457200" rtl="0" algn="l">
              <a:lnSpc>
                <a:spcPct val="115000"/>
              </a:lnSpc>
              <a:spcBef>
                <a:spcPts val="1200"/>
              </a:spcBef>
              <a:spcAft>
                <a:spcPts val="0"/>
              </a:spcAft>
              <a:buClr>
                <a:srgbClr val="595959"/>
              </a:buClr>
              <a:buSzPts val="900"/>
              <a:buFont typeface="Montserrat Medium"/>
              <a:buChar char="●"/>
            </a:pPr>
            <a:r>
              <a:rPr lang="en" sz="900">
                <a:solidFill>
                  <a:srgbClr val="595959"/>
                </a:solidFill>
                <a:latin typeface="Montserrat Medium"/>
                <a:ea typeface="Montserrat Medium"/>
                <a:cs typeface="Montserrat Medium"/>
                <a:sym typeface="Montserrat Medium"/>
              </a:rPr>
              <a:t>Examples of the types of content that would fall under this category, making a clear distinction between content that exists today and content that needs to be created to support the strategy.</a:t>
            </a:r>
            <a:endParaRPr sz="900">
              <a:solidFill>
                <a:srgbClr val="595959"/>
              </a:solidFill>
              <a:latin typeface="Montserrat Medium"/>
              <a:ea typeface="Montserrat Medium"/>
              <a:cs typeface="Montserrat Medium"/>
              <a:sym typeface="Montserrat Medium"/>
            </a:endParaRPr>
          </a:p>
        </p:txBody>
      </p:sp>
      <p:sp>
        <p:nvSpPr>
          <p:cNvPr id="124" name="Google Shape;124;p23"/>
          <p:cNvSpPr txBox="1"/>
          <p:nvPr/>
        </p:nvSpPr>
        <p:spPr>
          <a:xfrm>
            <a:off x="3325513" y="1779775"/>
            <a:ext cx="2493000" cy="19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Content Pillar #2</a:t>
            </a:r>
            <a:endParaRPr b="1" sz="900">
              <a:solidFill>
                <a:srgbClr val="595959"/>
              </a:solidFill>
              <a:latin typeface="Montserrat"/>
              <a:ea typeface="Montserrat"/>
              <a:cs typeface="Montserrat"/>
              <a:sym typeface="Montserrat"/>
            </a:endParaRPr>
          </a:p>
          <a:p>
            <a:pPr indent="-285750" lvl="0" marL="457200" rtl="0" algn="l">
              <a:lnSpc>
                <a:spcPct val="115000"/>
              </a:lnSpc>
              <a:spcBef>
                <a:spcPts val="1200"/>
              </a:spcBef>
              <a:spcAft>
                <a:spcPts val="0"/>
              </a:spcAft>
              <a:buClr>
                <a:srgbClr val="595959"/>
              </a:buClr>
              <a:buSzPts val="900"/>
              <a:buFont typeface="Montserrat Medium"/>
              <a:buChar char="●"/>
            </a:pPr>
            <a:r>
              <a:rPr lang="en" sz="900">
                <a:solidFill>
                  <a:srgbClr val="595959"/>
                </a:solidFill>
                <a:latin typeface="Montserrat Medium"/>
                <a:ea typeface="Montserrat Medium"/>
                <a:cs typeface="Montserrat Medium"/>
                <a:sym typeface="Montserrat Medium"/>
              </a:rPr>
              <a:t>Examples of the types of content that would fall under this category, making a clear distinction between content that exists today and content that needs to be created to support the strategy.</a:t>
            </a:r>
            <a:endParaRPr sz="900">
              <a:solidFill>
                <a:srgbClr val="595959"/>
              </a:solidFill>
              <a:latin typeface="Montserrat Medium"/>
              <a:ea typeface="Montserrat Medium"/>
              <a:cs typeface="Montserrat Medium"/>
              <a:sym typeface="Montserrat Medium"/>
            </a:endParaRPr>
          </a:p>
        </p:txBody>
      </p:sp>
      <p:sp>
        <p:nvSpPr>
          <p:cNvPr id="125" name="Google Shape;125;p23"/>
          <p:cNvSpPr txBox="1"/>
          <p:nvPr/>
        </p:nvSpPr>
        <p:spPr>
          <a:xfrm>
            <a:off x="6015850" y="1779775"/>
            <a:ext cx="2493000" cy="190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Content Pillar #3</a:t>
            </a:r>
            <a:endParaRPr b="1" sz="900">
              <a:solidFill>
                <a:srgbClr val="595959"/>
              </a:solidFill>
              <a:latin typeface="Montserrat"/>
              <a:ea typeface="Montserrat"/>
              <a:cs typeface="Montserrat"/>
              <a:sym typeface="Montserrat"/>
            </a:endParaRPr>
          </a:p>
          <a:p>
            <a:pPr indent="-285750" lvl="0" marL="457200" rtl="0" algn="l">
              <a:lnSpc>
                <a:spcPct val="115000"/>
              </a:lnSpc>
              <a:spcBef>
                <a:spcPts val="1200"/>
              </a:spcBef>
              <a:spcAft>
                <a:spcPts val="0"/>
              </a:spcAft>
              <a:buClr>
                <a:srgbClr val="595959"/>
              </a:buClr>
              <a:buSzPts val="900"/>
              <a:buFont typeface="Montserrat Medium"/>
              <a:buChar char="●"/>
            </a:pPr>
            <a:r>
              <a:rPr lang="en" sz="900">
                <a:solidFill>
                  <a:srgbClr val="595959"/>
                </a:solidFill>
                <a:latin typeface="Montserrat Medium"/>
                <a:ea typeface="Montserrat Medium"/>
                <a:cs typeface="Montserrat Medium"/>
                <a:sym typeface="Montserrat Medium"/>
              </a:rPr>
              <a:t>Examples of the types of content that would fall under this category, making a clear distinction between content that exists today and content that needs to be created to support the strategy.</a:t>
            </a:r>
            <a:endParaRPr sz="900">
              <a:solidFill>
                <a:srgbClr val="595959"/>
              </a:solidFill>
              <a:latin typeface="Montserrat Medium"/>
              <a:ea typeface="Montserrat Medium"/>
              <a:cs typeface="Montserrat Medium"/>
              <a:sym typeface="Montserrat Medium"/>
            </a:endParaRPr>
          </a:p>
        </p:txBody>
      </p:sp>
      <p:sp>
        <p:nvSpPr>
          <p:cNvPr id="126" name="Google Shape;126;p23"/>
          <p:cNvSpPr txBox="1"/>
          <p:nvPr>
            <p:ph idx="1" type="body"/>
          </p:nvPr>
        </p:nvSpPr>
        <p:spPr>
          <a:xfrm>
            <a:off x="464100" y="107627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Based on the channels you identified on the previous slide, we recommend creating an individual content strategy for each platform.</a:t>
            </a:r>
            <a:endParaRPr sz="1200"/>
          </a:p>
        </p:txBody>
      </p:sp>
      <p:sp>
        <p:nvSpPr>
          <p:cNvPr id="127" name="Google Shape;127;p23"/>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464100" y="445025"/>
            <a:ext cx="823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a:t>
            </a:r>
            <a:r>
              <a:rPr lang="en" sz="2800"/>
              <a:t>Individual Channel] Publishing Checklist</a:t>
            </a:r>
            <a:endParaRPr sz="2800"/>
          </a:p>
        </p:txBody>
      </p:sp>
      <p:sp>
        <p:nvSpPr>
          <p:cNvPr id="133" name="Google Shape;133;p24"/>
          <p:cNvSpPr txBox="1"/>
          <p:nvPr>
            <p:ph idx="1" type="body"/>
          </p:nvPr>
        </p:nvSpPr>
        <p:spPr>
          <a:xfrm>
            <a:off x="464100" y="1076275"/>
            <a:ext cx="82377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A quick checklist of best practices to run through before publishing or scheduling content.</a:t>
            </a:r>
            <a:endParaRPr sz="1200"/>
          </a:p>
        </p:txBody>
      </p:sp>
      <p:sp>
        <p:nvSpPr>
          <p:cNvPr id="134" name="Google Shape;134;p24"/>
          <p:cNvSpPr txBox="1"/>
          <p:nvPr/>
        </p:nvSpPr>
        <p:spPr>
          <a:xfrm>
            <a:off x="764940" y="1611255"/>
            <a:ext cx="2424900" cy="12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Resize Images and Videos</a:t>
            </a:r>
            <a:endParaRPr b="1" sz="900">
              <a:solidFill>
                <a:srgbClr val="595959"/>
              </a:solidFill>
              <a:latin typeface="Montserrat"/>
              <a:ea typeface="Montserrat"/>
              <a:cs typeface="Montserrat"/>
              <a:sym typeface="Montserrat"/>
            </a:endParaRPr>
          </a:p>
          <a:p>
            <a:pPr indent="-165100" lvl="0" marL="342900" rtl="0" algn="l">
              <a:lnSpc>
                <a:spcPct val="115000"/>
              </a:lnSpc>
              <a:spcBef>
                <a:spcPts val="1200"/>
              </a:spcBef>
              <a:spcAft>
                <a:spcPts val="0"/>
              </a:spcAft>
              <a:buClr>
                <a:srgbClr val="595959"/>
              </a:buClr>
              <a:buSzPts val="800"/>
              <a:buFont typeface="Montserrat Medium"/>
              <a:buChar char="●"/>
            </a:pPr>
            <a:r>
              <a:rPr lang="en" sz="800">
                <a:solidFill>
                  <a:srgbClr val="595959"/>
                </a:solidFill>
                <a:latin typeface="Montserrat Medium"/>
                <a:ea typeface="Montserrat Medium"/>
                <a:cs typeface="Montserrat Medium"/>
                <a:sym typeface="Montserrat Medium"/>
              </a:rPr>
              <a:t>Include up to date image specs for each channel</a:t>
            </a:r>
            <a:endParaRPr sz="800">
              <a:solidFill>
                <a:srgbClr val="595959"/>
              </a:solidFill>
              <a:latin typeface="Montserrat Medium"/>
              <a:ea typeface="Montserrat Medium"/>
              <a:cs typeface="Montserrat Medium"/>
              <a:sym typeface="Montserrat Medium"/>
            </a:endParaRPr>
          </a:p>
        </p:txBody>
      </p:sp>
      <p:sp>
        <p:nvSpPr>
          <p:cNvPr id="135" name="Google Shape;135;p24"/>
          <p:cNvSpPr txBox="1"/>
          <p:nvPr/>
        </p:nvSpPr>
        <p:spPr>
          <a:xfrm>
            <a:off x="759250" y="2900894"/>
            <a:ext cx="2424900" cy="12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Add A Location</a:t>
            </a:r>
            <a:endParaRPr b="1" sz="900">
              <a:solidFill>
                <a:srgbClr val="595959"/>
              </a:solidFill>
              <a:latin typeface="Montserrat"/>
              <a:ea typeface="Montserrat"/>
              <a:cs typeface="Montserrat"/>
              <a:sym typeface="Montserrat"/>
            </a:endParaRPr>
          </a:p>
          <a:p>
            <a:pPr indent="-165100" lvl="0" marL="342900" rtl="0" algn="l">
              <a:lnSpc>
                <a:spcPct val="115000"/>
              </a:lnSpc>
              <a:spcBef>
                <a:spcPts val="1200"/>
              </a:spcBef>
              <a:spcAft>
                <a:spcPts val="0"/>
              </a:spcAft>
              <a:buClr>
                <a:srgbClr val="595959"/>
              </a:buClr>
              <a:buSzPts val="800"/>
              <a:buFont typeface="Montserrat Medium"/>
              <a:buChar char="●"/>
            </a:pPr>
            <a:r>
              <a:rPr lang="en" sz="800">
                <a:solidFill>
                  <a:srgbClr val="595959"/>
                </a:solidFill>
                <a:latin typeface="Montserrat Medium"/>
                <a:ea typeface="Montserrat Medium"/>
                <a:cs typeface="Montserrat Medium"/>
                <a:sym typeface="Montserrat Medium"/>
              </a:rPr>
              <a:t>Include a reminder to add a location if appropriate to boost visibility and engagement</a:t>
            </a:r>
            <a:endParaRPr sz="800">
              <a:solidFill>
                <a:srgbClr val="595959"/>
              </a:solidFill>
              <a:latin typeface="Montserrat Medium"/>
              <a:ea typeface="Montserrat Medium"/>
              <a:cs typeface="Montserrat Medium"/>
              <a:sym typeface="Montserrat Medium"/>
            </a:endParaRPr>
          </a:p>
        </p:txBody>
      </p:sp>
      <p:sp>
        <p:nvSpPr>
          <p:cNvPr id="136" name="Google Shape;136;p24"/>
          <p:cNvSpPr txBox="1"/>
          <p:nvPr/>
        </p:nvSpPr>
        <p:spPr>
          <a:xfrm>
            <a:off x="3362396" y="1611255"/>
            <a:ext cx="2424900" cy="12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Include UTM Links</a:t>
            </a:r>
            <a:endParaRPr b="1" sz="900">
              <a:solidFill>
                <a:srgbClr val="595959"/>
              </a:solidFill>
              <a:latin typeface="Montserrat"/>
              <a:ea typeface="Montserrat"/>
              <a:cs typeface="Montserrat"/>
              <a:sym typeface="Montserrat"/>
            </a:endParaRPr>
          </a:p>
          <a:p>
            <a:pPr indent="-165100" lvl="0" marL="342900" rtl="0" algn="l">
              <a:lnSpc>
                <a:spcPct val="115000"/>
              </a:lnSpc>
              <a:spcBef>
                <a:spcPts val="1200"/>
              </a:spcBef>
              <a:spcAft>
                <a:spcPts val="0"/>
              </a:spcAft>
              <a:buClr>
                <a:srgbClr val="595959"/>
              </a:buClr>
              <a:buSzPts val="800"/>
              <a:buFont typeface="Montserrat Medium"/>
              <a:buChar char="●"/>
            </a:pPr>
            <a:r>
              <a:rPr lang="en" sz="800">
                <a:solidFill>
                  <a:srgbClr val="595959"/>
                </a:solidFill>
                <a:latin typeface="Montserrat Medium"/>
                <a:ea typeface="Montserrat Medium"/>
                <a:cs typeface="Montserrat Medium"/>
                <a:sym typeface="Montserrat Medium"/>
              </a:rPr>
              <a:t>Include company guidelines for UTM tracking and link shortening</a:t>
            </a:r>
            <a:endParaRPr sz="800">
              <a:solidFill>
                <a:srgbClr val="595959"/>
              </a:solidFill>
              <a:latin typeface="Montserrat Medium"/>
              <a:ea typeface="Montserrat Medium"/>
              <a:cs typeface="Montserrat Medium"/>
              <a:sym typeface="Montserrat Medium"/>
            </a:endParaRPr>
          </a:p>
        </p:txBody>
      </p:sp>
      <p:sp>
        <p:nvSpPr>
          <p:cNvPr id="137" name="Google Shape;137;p24"/>
          <p:cNvSpPr txBox="1"/>
          <p:nvPr/>
        </p:nvSpPr>
        <p:spPr>
          <a:xfrm>
            <a:off x="3362396" y="2900894"/>
            <a:ext cx="2424900" cy="12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Tag Other Accounts</a:t>
            </a:r>
            <a:endParaRPr b="1" sz="900">
              <a:solidFill>
                <a:srgbClr val="595959"/>
              </a:solidFill>
              <a:latin typeface="Montserrat"/>
              <a:ea typeface="Montserrat"/>
              <a:cs typeface="Montserrat"/>
              <a:sym typeface="Montserrat"/>
            </a:endParaRPr>
          </a:p>
          <a:p>
            <a:pPr indent="-165100" lvl="0" marL="342900" rtl="0" algn="l">
              <a:lnSpc>
                <a:spcPct val="115000"/>
              </a:lnSpc>
              <a:spcBef>
                <a:spcPts val="1200"/>
              </a:spcBef>
              <a:spcAft>
                <a:spcPts val="0"/>
              </a:spcAft>
              <a:buClr>
                <a:srgbClr val="595959"/>
              </a:buClr>
              <a:buSzPts val="800"/>
              <a:buFont typeface="Montserrat Medium"/>
              <a:buChar char="●"/>
            </a:pPr>
            <a:r>
              <a:rPr lang="en" sz="800">
                <a:solidFill>
                  <a:srgbClr val="595959"/>
                </a:solidFill>
                <a:latin typeface="Montserrat Medium"/>
                <a:ea typeface="Montserrat Medium"/>
                <a:cs typeface="Montserrat Medium"/>
                <a:sym typeface="Montserrat Medium"/>
              </a:rPr>
              <a:t>Include a reminder to tag other appropriate accounts to boost visibility and engagement</a:t>
            </a:r>
            <a:endParaRPr sz="800">
              <a:solidFill>
                <a:srgbClr val="595959"/>
              </a:solidFill>
              <a:latin typeface="Montserrat Medium"/>
              <a:ea typeface="Montserrat Medium"/>
              <a:cs typeface="Montserrat Medium"/>
              <a:sym typeface="Montserrat Medium"/>
            </a:endParaRPr>
          </a:p>
        </p:txBody>
      </p:sp>
      <p:sp>
        <p:nvSpPr>
          <p:cNvPr id="138" name="Google Shape;138;p24"/>
          <p:cNvSpPr txBox="1"/>
          <p:nvPr/>
        </p:nvSpPr>
        <p:spPr>
          <a:xfrm>
            <a:off x="5959852" y="1611255"/>
            <a:ext cx="2424900" cy="12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Include Relevant Hashtags</a:t>
            </a:r>
            <a:endParaRPr b="1" sz="900">
              <a:solidFill>
                <a:srgbClr val="595959"/>
              </a:solidFill>
              <a:latin typeface="Montserrat"/>
              <a:ea typeface="Montserrat"/>
              <a:cs typeface="Montserrat"/>
              <a:sym typeface="Montserrat"/>
            </a:endParaRPr>
          </a:p>
          <a:p>
            <a:pPr indent="-165100" lvl="0" marL="342900" rtl="0" algn="l">
              <a:lnSpc>
                <a:spcPct val="115000"/>
              </a:lnSpc>
              <a:spcBef>
                <a:spcPts val="1200"/>
              </a:spcBef>
              <a:spcAft>
                <a:spcPts val="0"/>
              </a:spcAft>
              <a:buClr>
                <a:srgbClr val="595959"/>
              </a:buClr>
              <a:buSzPts val="800"/>
              <a:buFont typeface="Montserrat Medium"/>
              <a:buChar char="●"/>
            </a:pPr>
            <a:r>
              <a:rPr lang="en" sz="800">
                <a:solidFill>
                  <a:srgbClr val="595959"/>
                </a:solidFill>
                <a:latin typeface="Montserrat Medium"/>
                <a:ea typeface="Montserrat Medium"/>
                <a:cs typeface="Montserrat Medium"/>
                <a:sym typeface="Montserrat Medium"/>
              </a:rPr>
              <a:t>Link to your hashtag strategy here to ensure branded and unbranded hashtags are included when appropriate</a:t>
            </a:r>
            <a:endParaRPr sz="800">
              <a:solidFill>
                <a:srgbClr val="595959"/>
              </a:solidFill>
              <a:latin typeface="Montserrat Medium"/>
              <a:ea typeface="Montserrat Medium"/>
              <a:cs typeface="Montserrat Medium"/>
              <a:sym typeface="Montserrat Medium"/>
            </a:endParaRPr>
          </a:p>
        </p:txBody>
      </p:sp>
      <p:sp>
        <p:nvSpPr>
          <p:cNvPr id="139" name="Google Shape;139;p24"/>
          <p:cNvSpPr txBox="1"/>
          <p:nvPr/>
        </p:nvSpPr>
        <p:spPr>
          <a:xfrm>
            <a:off x="5959852" y="2900905"/>
            <a:ext cx="2424900" cy="128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900">
                <a:solidFill>
                  <a:srgbClr val="595959"/>
                </a:solidFill>
                <a:latin typeface="Montserrat"/>
                <a:ea typeface="Montserrat"/>
                <a:cs typeface="Montserrat"/>
                <a:sym typeface="Montserrat"/>
              </a:rPr>
              <a:t>Other Best Practices</a:t>
            </a:r>
            <a:endParaRPr b="1" sz="900">
              <a:solidFill>
                <a:srgbClr val="595959"/>
              </a:solidFill>
              <a:latin typeface="Montserrat"/>
              <a:ea typeface="Montserrat"/>
              <a:cs typeface="Montserrat"/>
              <a:sym typeface="Montserrat"/>
            </a:endParaRPr>
          </a:p>
          <a:p>
            <a:pPr indent="-165100" lvl="0" marL="342900" rtl="0" algn="l">
              <a:lnSpc>
                <a:spcPct val="115000"/>
              </a:lnSpc>
              <a:spcBef>
                <a:spcPts val="1200"/>
              </a:spcBef>
              <a:spcAft>
                <a:spcPts val="0"/>
              </a:spcAft>
              <a:buClr>
                <a:srgbClr val="595959"/>
              </a:buClr>
              <a:buSzPts val="800"/>
              <a:buFont typeface="Montserrat"/>
              <a:buChar char="●"/>
            </a:pPr>
            <a:r>
              <a:rPr b="1" i="1" lang="en" sz="800">
                <a:solidFill>
                  <a:srgbClr val="595959"/>
                </a:solidFill>
                <a:latin typeface="Montserrat"/>
                <a:ea typeface="Montserrat"/>
                <a:cs typeface="Montserrat"/>
                <a:sym typeface="Montserrat"/>
              </a:rPr>
              <a:t>Examples: </a:t>
            </a:r>
            <a:r>
              <a:rPr i="1" lang="en" sz="800">
                <a:solidFill>
                  <a:srgbClr val="595959"/>
                </a:solidFill>
                <a:latin typeface="Montserrat Medium"/>
                <a:ea typeface="Montserrat Medium"/>
                <a:cs typeface="Montserrat Medium"/>
                <a:sym typeface="Montserrat Medium"/>
              </a:rPr>
              <a:t>Keyword research for YouTube videos, Audience Optimization feature for organic content on Facebook, etc.</a:t>
            </a:r>
            <a:endParaRPr i="1" sz="800">
              <a:solidFill>
                <a:srgbClr val="595959"/>
              </a:solidFill>
              <a:latin typeface="Montserrat Medium"/>
              <a:ea typeface="Montserrat Medium"/>
              <a:cs typeface="Montserrat Medium"/>
              <a:sym typeface="Montserrat Medium"/>
            </a:endParaRPr>
          </a:p>
        </p:txBody>
      </p:sp>
      <p:sp>
        <p:nvSpPr>
          <p:cNvPr id="140" name="Google Shape;140;p24"/>
          <p:cNvSpPr txBox="1"/>
          <p:nvPr>
            <p:ph idx="1" type="body"/>
          </p:nvPr>
        </p:nvSpPr>
        <p:spPr>
          <a:xfrm>
            <a:off x="2325900" y="4637700"/>
            <a:ext cx="6375900" cy="4296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i="1" lang="en" sz="1200"/>
              <a:t>Duplicate this slide for every channel you include in your social media strategy.</a:t>
            </a:r>
            <a:endParaRPr i="1"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